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70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8F34A-E405-44DD-AC2F-BB6F72332575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F700B-2B5A-4870-A4C2-4A99022FD4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IQ" dirty="0" err="1" smtClean="0"/>
              <a:t>ئرية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700B-2B5A-4870-A4C2-4A99022FD4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700B-2B5A-4870-A4C2-4A99022FD4E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700B-2B5A-4870-A4C2-4A99022FD4E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700B-2B5A-4870-A4C2-4A99022FD4E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6ADA-A922-4BE5-83C3-CFFF278E9674}" type="datetimeFigureOut">
              <a:rPr lang="en-US" smtClean="0"/>
              <a:pPr/>
              <a:t>5/9/2009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22CE-11F5-43F3-AD8C-981CEDE5A1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6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7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8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00232" y="500042"/>
            <a:ext cx="5000660" cy="1714512"/>
          </a:xfrm>
        </p:spPr>
        <p:txBody>
          <a:bodyPr>
            <a:normAutofit fontScale="90000"/>
          </a:bodyPr>
          <a:lstStyle/>
          <a:p>
            <a:r>
              <a:rPr lang="ar-IQ" sz="7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علم البايوميكانيك</a:t>
            </a:r>
            <a:br>
              <a:rPr lang="ar-IQ" sz="7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Bio-mechanic</a:t>
            </a:r>
            <a:r>
              <a:rPr lang="ar-IQ" sz="7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sz="7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500990" cy="3286148"/>
          </a:xfrm>
        </p:spPr>
        <p:txBody>
          <a:bodyPr>
            <a:noAutofit/>
          </a:bodyPr>
          <a:lstStyle/>
          <a:p>
            <a:r>
              <a:rPr lang="ar-IQ" sz="4000" b="1" spc="-15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فرعية</a:t>
            </a:r>
            <a:endParaRPr lang="ar-IQ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IQ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IQ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الكينماتيك                   الكينتك</a:t>
            </a:r>
            <a:endParaRPr lang="ar-IQ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IQ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>
            <a:off x="4500562" y="3071810"/>
            <a:ext cx="235745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0800000" flipV="1">
            <a:off x="2000232" y="3071810"/>
            <a:ext cx="250033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5400000">
            <a:off x="6644496" y="392827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>
            <a:off x="1786712" y="392827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حركة المقذوفات</a:t>
            </a:r>
            <a:b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054617"/>
          </a:xfrm>
        </p:spPr>
        <p:txBody>
          <a:bodyPr>
            <a:normAutofit/>
          </a:bodyPr>
          <a:lstStyle/>
          <a:p>
            <a:pPr algn="r" rtl="1"/>
            <a:r>
              <a:rPr lang="ar-IQ" sz="2000" b="1" dirty="0" smtClean="0"/>
              <a:t>المسافة التي يقطعها الجسم المقذوف = التعجيل الأرضي       (الزمن)         </a:t>
            </a:r>
            <a:r>
              <a:rPr lang="ar-IQ" sz="2000" b="1" dirty="0" err="1" smtClean="0"/>
              <a:t>م</a:t>
            </a:r>
            <a:r>
              <a:rPr lang="ar-IQ" sz="2000" b="1" dirty="0" smtClean="0"/>
              <a:t> = </a:t>
            </a:r>
            <a:r>
              <a:rPr lang="ar-IQ" sz="2000" b="1" dirty="0" err="1" smtClean="0"/>
              <a:t>ج</a:t>
            </a:r>
            <a:r>
              <a:rPr lang="ar-IQ" sz="2000" b="1" dirty="0" smtClean="0"/>
              <a:t>    (ن)</a:t>
            </a:r>
          </a:p>
          <a:p>
            <a:pPr algn="r" rtl="1">
              <a:buNone/>
            </a:pPr>
            <a:r>
              <a:rPr lang="ar-IQ" sz="2000" b="1" dirty="0" smtClean="0"/>
              <a:t>                                                                        2                               2</a:t>
            </a:r>
          </a:p>
          <a:p>
            <a:pPr algn="r" rtl="1">
              <a:buNone/>
            </a:pPr>
            <a:endParaRPr lang="ar-IQ" sz="2000" b="1" dirty="0" smtClean="0"/>
          </a:p>
          <a:p>
            <a:pPr algn="r" rtl="1"/>
            <a:r>
              <a:rPr lang="ar-IQ" sz="2000" b="1" dirty="0" smtClean="0"/>
              <a:t>المسافة التي يقطعها الجسم المقذوف =       (السرعة)                </a:t>
            </a:r>
            <a:r>
              <a:rPr lang="ar-IQ" sz="2000" b="1" dirty="0" err="1" smtClean="0"/>
              <a:t>م</a:t>
            </a:r>
            <a:r>
              <a:rPr lang="ar-IQ" sz="2000" b="1" dirty="0" smtClean="0"/>
              <a:t> = (س)</a:t>
            </a:r>
          </a:p>
          <a:p>
            <a:pPr algn="r" rtl="1">
              <a:buNone/>
            </a:pPr>
            <a:r>
              <a:rPr lang="ar-IQ" sz="2000" b="1" dirty="0" smtClean="0"/>
              <a:t>                                                    2 التعجيل الأرضي                  2ج</a:t>
            </a:r>
          </a:p>
          <a:p>
            <a:pPr algn="r" rtl="1">
              <a:buNone/>
            </a:pPr>
            <a:endParaRPr lang="ar-IQ" sz="2000" b="1" dirty="0" smtClean="0"/>
          </a:p>
          <a:p>
            <a:pPr algn="r" rtl="1">
              <a:buNone/>
            </a:pPr>
            <a:endParaRPr lang="ar-IQ" sz="2000" b="1" dirty="0" smtClean="0"/>
          </a:p>
          <a:p>
            <a:pPr algn="r" rtl="1">
              <a:buNone/>
            </a:pPr>
            <a:endParaRPr lang="ar-IQ" sz="2000" b="1" dirty="0" smtClean="0"/>
          </a:p>
          <a:p>
            <a:pPr algn="just" rtl="1">
              <a:buNone/>
            </a:pPr>
            <a:r>
              <a:rPr lang="ar-IQ" sz="2000" b="1" dirty="0" smtClean="0"/>
              <a:t>  </a:t>
            </a:r>
            <a:r>
              <a:rPr lang="ar-IQ" sz="4000" b="1" dirty="0" smtClean="0"/>
              <a:t>*</a:t>
            </a:r>
            <a:r>
              <a:rPr lang="ar-IQ" sz="2000" b="1" dirty="0" smtClean="0"/>
              <a:t> العوامل الرئيسية التي تقرر المسافة في حركة المقذوفات بحيث يكون مستوى الانطلاق بمستوى الهبوط هي :</a:t>
            </a:r>
          </a:p>
          <a:p>
            <a:pPr algn="just" rtl="1">
              <a:buNone/>
            </a:pPr>
            <a:r>
              <a:rPr lang="ar-IQ" sz="2000" b="1" dirty="0" smtClean="0"/>
              <a:t>          1- سرعة الطيران                    2- زاوية الطيران                    3- مقاومة الهواء</a:t>
            </a:r>
          </a:p>
          <a:p>
            <a:pPr algn="just" rtl="1">
              <a:buNone/>
            </a:pPr>
            <a:r>
              <a:rPr lang="ar-IQ" sz="2000" b="1" dirty="0" smtClean="0"/>
              <a:t> </a:t>
            </a:r>
          </a:p>
        </p:txBody>
      </p:sp>
      <p:grpSp>
        <p:nvGrpSpPr>
          <p:cNvPr id="9" name="مجموعة 8"/>
          <p:cNvGrpSpPr/>
          <p:nvPr/>
        </p:nvGrpSpPr>
        <p:grpSpPr>
          <a:xfrm>
            <a:off x="3286116" y="1214422"/>
            <a:ext cx="214314" cy="214314"/>
            <a:chOff x="3357554" y="1714488"/>
            <a:chExt cx="214314" cy="214314"/>
          </a:xfrm>
        </p:grpSpPr>
        <p:cxnSp>
          <p:nvCxnSpPr>
            <p:cNvPr id="5" name="رابط مستقيم 4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2430560" y="92867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cxnSp>
        <p:nvCxnSpPr>
          <p:cNvPr id="12" name="رابط مستقيم 11"/>
          <p:cNvCxnSpPr/>
          <p:nvPr/>
        </p:nvCxnSpPr>
        <p:spPr>
          <a:xfrm rot="10800000">
            <a:off x="2571736" y="1500174"/>
            <a:ext cx="228601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سهم إلى اليمين 12"/>
          <p:cNvSpPr/>
          <p:nvPr/>
        </p:nvSpPr>
        <p:spPr>
          <a:xfrm flipH="1">
            <a:off x="1928794" y="1357298"/>
            <a:ext cx="428628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 </a:t>
            </a:r>
            <a:endParaRPr lang="en-US" dirty="0"/>
          </a:p>
        </p:txBody>
      </p:sp>
      <p:grpSp>
        <p:nvGrpSpPr>
          <p:cNvPr id="14" name="مجموعة 13"/>
          <p:cNvGrpSpPr/>
          <p:nvPr/>
        </p:nvGrpSpPr>
        <p:grpSpPr>
          <a:xfrm>
            <a:off x="1071538" y="1214422"/>
            <a:ext cx="214314" cy="214314"/>
            <a:chOff x="3357554" y="1714488"/>
            <a:chExt cx="214314" cy="214314"/>
          </a:xfrm>
        </p:grpSpPr>
        <p:cxnSp>
          <p:nvCxnSpPr>
            <p:cNvPr id="15" name="رابط مستقيم 14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مربع نص 19"/>
          <p:cNvSpPr txBox="1"/>
          <p:nvPr/>
        </p:nvSpPr>
        <p:spPr>
          <a:xfrm>
            <a:off x="714348" y="92867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cxnSp>
        <p:nvCxnSpPr>
          <p:cNvPr id="21" name="رابط مستقيم 20"/>
          <p:cNvCxnSpPr/>
          <p:nvPr/>
        </p:nvCxnSpPr>
        <p:spPr>
          <a:xfrm rot="10800000">
            <a:off x="785786" y="1500174"/>
            <a:ext cx="84773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ربع نص 23"/>
          <p:cNvSpPr txBox="1"/>
          <p:nvPr/>
        </p:nvSpPr>
        <p:spPr>
          <a:xfrm>
            <a:off x="3645006" y="207167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sp>
        <p:nvSpPr>
          <p:cNvPr id="25" name="سهم إلى اليمين 24"/>
          <p:cNvSpPr/>
          <p:nvPr/>
        </p:nvSpPr>
        <p:spPr>
          <a:xfrm flipH="1">
            <a:off x="2857488" y="2428868"/>
            <a:ext cx="428628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رابط مستقيم 25"/>
          <p:cNvCxnSpPr/>
          <p:nvPr/>
        </p:nvCxnSpPr>
        <p:spPr>
          <a:xfrm rot="10800000">
            <a:off x="3357554" y="2571744"/>
            <a:ext cx="164307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مربع نص 30"/>
          <p:cNvSpPr txBox="1"/>
          <p:nvPr/>
        </p:nvSpPr>
        <p:spPr>
          <a:xfrm>
            <a:off x="1714480" y="207167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cxnSp>
        <p:nvCxnSpPr>
          <p:cNvPr id="32" name="رابط مستقيم 31"/>
          <p:cNvCxnSpPr/>
          <p:nvPr/>
        </p:nvCxnSpPr>
        <p:spPr>
          <a:xfrm rot="10800000">
            <a:off x="1785918" y="257174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hecker dir="vert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remove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pPr algn="r" rtl="1"/>
            <a:r>
              <a:rPr lang="ar-IQ" sz="2000" b="1" dirty="0" smtClean="0"/>
              <a:t>* العوامل الرئيسية التي تقرر زاوية الانطلاق في حركة المقذوفات إذا كان هناك تباين بين مستوى الانطلاق ومستوى الهبوط هي :</a:t>
            </a:r>
            <a:br>
              <a:rPr lang="ar-IQ" sz="2000" b="1" dirty="0" smtClean="0"/>
            </a:b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ar-IQ" sz="2000" b="1" dirty="0" smtClean="0"/>
              <a:t>         1- الفرق بين مستويات الانطلاق الهبوط     2- سرعة المقذوف        3- مقاومة الهواء</a:t>
            </a:r>
            <a:br>
              <a:rPr lang="ar-IQ" sz="2000" b="1" dirty="0" smtClean="0"/>
            </a:br>
            <a:endParaRPr lang="en-US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r" rtl="1"/>
            <a:r>
              <a:rPr lang="ar-IQ" sz="2000" dirty="0" smtClean="0"/>
              <a:t>المسافة = (السرعة)    جا ضعف الزاوية              ن =    س       جا 2 </a:t>
            </a:r>
          </a:p>
          <a:p>
            <a:pPr algn="r" rtl="1">
              <a:buNone/>
            </a:pPr>
            <a:r>
              <a:rPr lang="ar-IQ" sz="2000" dirty="0" smtClean="0"/>
              <a:t>                              التعجيل                                               ج</a:t>
            </a:r>
          </a:p>
          <a:p>
            <a:pPr algn="r" rtl="1">
              <a:buNone/>
            </a:pPr>
            <a:endParaRPr lang="ar-IQ" sz="2000" dirty="0" smtClean="0"/>
          </a:p>
          <a:p>
            <a:pPr algn="r" rtl="1">
              <a:buNone/>
            </a:pPr>
            <a:endParaRPr lang="ar-IQ" sz="2000" dirty="0" smtClean="0"/>
          </a:p>
          <a:p>
            <a:pPr algn="r" rtl="1"/>
            <a:r>
              <a:rPr lang="ar-IQ" sz="2000" dirty="0" smtClean="0"/>
              <a:t>الزمن =   ضعف السرعة      جا الزاوية             م =   2 س       جا</a:t>
            </a:r>
          </a:p>
          <a:p>
            <a:pPr algn="r" rtl="1">
              <a:buNone/>
            </a:pPr>
            <a:r>
              <a:rPr lang="ar-IQ" sz="2000" dirty="0" smtClean="0"/>
              <a:t>                              التعجيل                                           ج</a:t>
            </a:r>
          </a:p>
          <a:p>
            <a:pPr algn="r" rtl="1">
              <a:buNone/>
            </a:pPr>
            <a:r>
              <a:rPr lang="ar-IQ" sz="2000" dirty="0" smtClean="0"/>
              <a:t>          </a:t>
            </a:r>
            <a:endParaRPr lang="en-US" sz="20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6573964" y="19067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grpSp>
        <p:nvGrpSpPr>
          <p:cNvPr id="5" name="مجموعة 4"/>
          <p:cNvGrpSpPr/>
          <p:nvPr/>
        </p:nvGrpSpPr>
        <p:grpSpPr>
          <a:xfrm>
            <a:off x="6429388" y="2143116"/>
            <a:ext cx="214314" cy="214314"/>
            <a:chOff x="3357554" y="1714488"/>
            <a:chExt cx="214314" cy="214314"/>
          </a:xfrm>
        </p:grpSpPr>
        <p:cxnSp>
          <p:nvCxnSpPr>
            <p:cNvPr id="6" name="رابط مستقيم 5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رابط مستقيم 8"/>
          <p:cNvCxnSpPr/>
          <p:nvPr/>
        </p:nvCxnSpPr>
        <p:spPr>
          <a:xfrm rot="10800000">
            <a:off x="5000628" y="2428868"/>
            <a:ext cx="235745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سهم إلى اليمين 9"/>
          <p:cNvSpPr/>
          <p:nvPr/>
        </p:nvSpPr>
        <p:spPr>
          <a:xfrm flipH="1">
            <a:off x="4214810" y="2357430"/>
            <a:ext cx="521790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مجموعة 10"/>
          <p:cNvGrpSpPr/>
          <p:nvPr/>
        </p:nvGrpSpPr>
        <p:grpSpPr>
          <a:xfrm>
            <a:off x="2786050" y="2143116"/>
            <a:ext cx="214314" cy="214314"/>
            <a:chOff x="3357554" y="1714488"/>
            <a:chExt cx="214314" cy="214314"/>
          </a:xfrm>
        </p:grpSpPr>
        <p:cxnSp>
          <p:nvCxnSpPr>
            <p:cNvPr id="12" name="رابط مستقيم 11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مجموعة 18"/>
          <p:cNvGrpSpPr/>
          <p:nvPr/>
        </p:nvGrpSpPr>
        <p:grpSpPr>
          <a:xfrm>
            <a:off x="1785918" y="2071678"/>
            <a:ext cx="428628" cy="215902"/>
            <a:chOff x="2357422" y="2214554"/>
            <a:chExt cx="428628" cy="215902"/>
          </a:xfrm>
        </p:grpSpPr>
        <p:cxnSp>
          <p:nvCxnSpPr>
            <p:cNvPr id="15" name="رابط كسهم مستقيم 14"/>
            <p:cNvCxnSpPr/>
            <p:nvPr/>
          </p:nvCxnSpPr>
          <p:spPr>
            <a:xfrm rot="10800000">
              <a:off x="2428860" y="2214554"/>
              <a:ext cx="357190" cy="2143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كسهم مستقيم 16"/>
            <p:cNvCxnSpPr/>
            <p:nvPr/>
          </p:nvCxnSpPr>
          <p:spPr>
            <a:xfrm rot="10800000">
              <a:off x="2357422" y="2428868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مربع نص 19"/>
          <p:cNvSpPr txBox="1"/>
          <p:nvPr/>
        </p:nvSpPr>
        <p:spPr>
          <a:xfrm>
            <a:off x="2928926" y="200024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/>
              <a:t>2  </a:t>
            </a:r>
            <a:endParaRPr lang="en-US" sz="1400" dirty="0"/>
          </a:p>
        </p:txBody>
      </p:sp>
      <p:cxnSp>
        <p:nvCxnSpPr>
          <p:cNvPr id="22" name="رابط مستقيم 21"/>
          <p:cNvCxnSpPr/>
          <p:nvPr/>
        </p:nvCxnSpPr>
        <p:spPr>
          <a:xfrm rot="10800000">
            <a:off x="1857356" y="2428868"/>
            <a:ext cx="14287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مجموعة 22"/>
          <p:cNvGrpSpPr/>
          <p:nvPr/>
        </p:nvGrpSpPr>
        <p:grpSpPr>
          <a:xfrm>
            <a:off x="5857884" y="3643314"/>
            <a:ext cx="214314" cy="214314"/>
            <a:chOff x="3357554" y="1714488"/>
            <a:chExt cx="214314" cy="214314"/>
          </a:xfrm>
        </p:grpSpPr>
        <p:cxnSp>
          <p:nvCxnSpPr>
            <p:cNvPr id="24" name="رابط مستقيم 23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رابط مستقيم 24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رابط مستقيم 25"/>
          <p:cNvCxnSpPr/>
          <p:nvPr/>
        </p:nvCxnSpPr>
        <p:spPr>
          <a:xfrm rot="10800000">
            <a:off x="5000628" y="3929066"/>
            <a:ext cx="235745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سهم إلى اليمين 26"/>
          <p:cNvSpPr/>
          <p:nvPr/>
        </p:nvSpPr>
        <p:spPr>
          <a:xfrm flipH="1">
            <a:off x="4286248" y="3857628"/>
            <a:ext cx="521790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مجموعة 27"/>
          <p:cNvGrpSpPr/>
          <p:nvPr/>
        </p:nvGrpSpPr>
        <p:grpSpPr>
          <a:xfrm>
            <a:off x="2000232" y="3571876"/>
            <a:ext cx="428628" cy="215902"/>
            <a:chOff x="2357422" y="2214554"/>
            <a:chExt cx="428628" cy="215902"/>
          </a:xfrm>
        </p:grpSpPr>
        <p:cxnSp>
          <p:nvCxnSpPr>
            <p:cNvPr id="29" name="رابط كسهم مستقيم 28"/>
            <p:cNvCxnSpPr/>
            <p:nvPr/>
          </p:nvCxnSpPr>
          <p:spPr>
            <a:xfrm rot="10800000">
              <a:off x="2428860" y="2214554"/>
              <a:ext cx="357190" cy="2143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رابط كسهم مستقيم 29"/>
            <p:cNvCxnSpPr/>
            <p:nvPr/>
          </p:nvCxnSpPr>
          <p:spPr>
            <a:xfrm rot="10800000">
              <a:off x="2357422" y="2428868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مجموعة 30"/>
          <p:cNvGrpSpPr/>
          <p:nvPr/>
        </p:nvGrpSpPr>
        <p:grpSpPr>
          <a:xfrm>
            <a:off x="2786050" y="3643314"/>
            <a:ext cx="214314" cy="214314"/>
            <a:chOff x="3357554" y="1714488"/>
            <a:chExt cx="214314" cy="214314"/>
          </a:xfrm>
        </p:grpSpPr>
        <p:cxnSp>
          <p:nvCxnSpPr>
            <p:cNvPr id="32" name="رابط مستقيم 31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رابط مستقيم 32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رابط مستقيم 33"/>
          <p:cNvCxnSpPr/>
          <p:nvPr/>
        </p:nvCxnSpPr>
        <p:spPr>
          <a:xfrm rot="10800000">
            <a:off x="2071671" y="3929066"/>
            <a:ext cx="14287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rgbClr val="FF0000"/>
            </a:gs>
            <a:gs pos="0">
              <a:srgbClr val="FC9FCB"/>
            </a:gs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ar-IQ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العتلات </a:t>
            </a:r>
            <a:r>
              <a:rPr lang="ar-IQ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0491"/>
            <a:ext cx="8229600" cy="4525963"/>
          </a:xfrm>
        </p:spPr>
        <p:txBody>
          <a:bodyPr>
            <a:noAutofit/>
          </a:bodyPr>
          <a:lstStyle/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عتلة من النوع الأول </a:t>
            </a:r>
          </a:p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عتلة من النوع الثاني</a:t>
            </a:r>
          </a:p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عتلة من النوع الثالث  </a:t>
            </a:r>
          </a:p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قانون العتلات </a:t>
            </a:r>
            <a:r>
              <a:rPr lang="ar-IQ" dirty="0" smtClean="0"/>
              <a:t>(القوة     ذراعها) = (المقاومة    ذراعها).</a:t>
            </a:r>
          </a:p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استخدامات العتلات :</a:t>
            </a:r>
          </a:p>
          <a:p>
            <a:pPr algn="r" rtl="1">
              <a:buNone/>
            </a:pPr>
            <a:r>
              <a:rPr lang="ar-IQ" dirty="0" smtClean="0"/>
              <a:t>1- </a:t>
            </a:r>
            <a:r>
              <a:rPr lang="ar-IQ" sz="2800" dirty="0" smtClean="0"/>
              <a:t>تغيير الاتجاه    2- الاقتصاد بالقوة      3- السرعة والمدى الحركي</a:t>
            </a:r>
          </a:p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أجزاء العتلات في جسم الإنسان :</a:t>
            </a:r>
          </a:p>
          <a:p>
            <a:pPr marL="514350" indent="-514350" algn="r" rtl="1">
              <a:lnSpc>
                <a:spcPts val="2500"/>
              </a:lnSpc>
              <a:buFont typeface="+mj-lt"/>
              <a:buAutoNum type="arabicPeriod"/>
            </a:pPr>
            <a:r>
              <a:rPr lang="ar-IQ" sz="2800" dirty="0" smtClean="0"/>
              <a:t>نقطة تأثير القوة في مدغم العضلة .</a:t>
            </a:r>
          </a:p>
          <a:p>
            <a:pPr marL="514350" indent="-514350" algn="r" rtl="1">
              <a:lnSpc>
                <a:spcPts val="2500"/>
              </a:lnSpc>
              <a:buFont typeface="+mj-lt"/>
              <a:buAutoNum type="arabicPeriod"/>
            </a:pPr>
            <a:r>
              <a:rPr lang="ar-IQ" sz="2800" dirty="0" smtClean="0"/>
              <a:t>نقطة الارتكاز في المفصل .</a:t>
            </a:r>
          </a:p>
          <a:p>
            <a:pPr marL="514350" indent="-514350" algn="r" rtl="1">
              <a:lnSpc>
                <a:spcPts val="2500"/>
              </a:lnSpc>
              <a:buFont typeface="+mj-lt"/>
              <a:buAutoNum type="arabicPeriod"/>
            </a:pPr>
            <a:r>
              <a:rPr lang="ar-IQ" sz="2800" dirty="0" smtClean="0"/>
              <a:t>نقطة تأثير المقاومة في وزن الجسم أو أجزائه أو وزن </a:t>
            </a:r>
            <a:r>
              <a:rPr lang="ar-IQ" dirty="0" smtClean="0"/>
              <a:t>الأداة.</a:t>
            </a:r>
          </a:p>
          <a:p>
            <a:pPr algn="r" rtl="1">
              <a:buNone/>
            </a:pPr>
            <a:endParaRPr lang="en-US" dirty="0"/>
          </a:p>
        </p:txBody>
      </p:sp>
      <p:grpSp>
        <p:nvGrpSpPr>
          <p:cNvPr id="4" name="مجموعة 3"/>
          <p:cNvGrpSpPr/>
          <p:nvPr/>
        </p:nvGrpSpPr>
        <p:grpSpPr>
          <a:xfrm>
            <a:off x="5286380" y="3214686"/>
            <a:ext cx="214314" cy="214314"/>
            <a:chOff x="3357554" y="1714488"/>
            <a:chExt cx="214314" cy="214314"/>
          </a:xfrm>
        </p:grpSpPr>
        <p:cxnSp>
          <p:nvCxnSpPr>
            <p:cNvPr id="5" name="رابط مستقيم 4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رابط مستقيم 5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مجموعة 6"/>
          <p:cNvGrpSpPr/>
          <p:nvPr/>
        </p:nvGrpSpPr>
        <p:grpSpPr>
          <a:xfrm>
            <a:off x="2143108" y="3214686"/>
            <a:ext cx="214314" cy="214314"/>
            <a:chOff x="3357554" y="1714488"/>
            <a:chExt cx="214314" cy="214314"/>
          </a:xfrm>
        </p:grpSpPr>
        <p:cxnSp>
          <p:nvCxnSpPr>
            <p:cNvPr id="8" name="رابط مستقيم 7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رابط مستقيم 10"/>
          <p:cNvCxnSpPr/>
          <p:nvPr/>
        </p:nvCxnSpPr>
        <p:spPr>
          <a:xfrm rot="10800000">
            <a:off x="1500166" y="1428737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1500166" y="2000241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>
            <a:off x="1500166" y="2571744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ثلث متساوي الساقين 14"/>
          <p:cNvSpPr/>
          <p:nvPr/>
        </p:nvSpPr>
        <p:spPr>
          <a:xfrm>
            <a:off x="3000364" y="1428736"/>
            <a:ext cx="214314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مثلث متساوي الساقين 15"/>
          <p:cNvSpPr/>
          <p:nvPr/>
        </p:nvSpPr>
        <p:spPr>
          <a:xfrm>
            <a:off x="1428728" y="2000240"/>
            <a:ext cx="214314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مثلث متساوي الساقين 16"/>
          <p:cNvSpPr/>
          <p:nvPr/>
        </p:nvSpPr>
        <p:spPr>
          <a:xfrm>
            <a:off x="1428728" y="2590792"/>
            <a:ext cx="214314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شكل بيضاوي 17"/>
          <p:cNvSpPr/>
          <p:nvPr/>
        </p:nvSpPr>
        <p:spPr>
          <a:xfrm>
            <a:off x="4572000" y="121442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شكل بيضاوي 18"/>
          <p:cNvSpPr/>
          <p:nvPr/>
        </p:nvSpPr>
        <p:spPr>
          <a:xfrm>
            <a:off x="3000364" y="235743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شكل بيضاوي 19"/>
          <p:cNvSpPr/>
          <p:nvPr/>
        </p:nvSpPr>
        <p:spPr>
          <a:xfrm>
            <a:off x="4572000" y="178592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سهم للأسفل 24"/>
          <p:cNvSpPr/>
          <p:nvPr/>
        </p:nvSpPr>
        <p:spPr>
          <a:xfrm>
            <a:off x="1500166" y="1214422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سهم للأسفل 25"/>
          <p:cNvSpPr/>
          <p:nvPr/>
        </p:nvSpPr>
        <p:spPr>
          <a:xfrm>
            <a:off x="4643438" y="235743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سهم للأسفل 26"/>
          <p:cNvSpPr/>
          <p:nvPr/>
        </p:nvSpPr>
        <p:spPr>
          <a:xfrm>
            <a:off x="3071802" y="1785926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مربع نص 27"/>
          <p:cNvSpPr txBox="1"/>
          <p:nvPr/>
        </p:nvSpPr>
        <p:spPr>
          <a:xfrm>
            <a:off x="4786314" y="11429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المقاومة</a:t>
            </a:r>
            <a:endParaRPr lang="en-US" sz="1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928662" y="1192397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القوة</a:t>
            </a:r>
            <a:endParaRPr lang="en-US" sz="1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2786050" y="1071546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الارتكاز</a:t>
            </a:r>
            <a:endParaRPr lang="en-US" sz="14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3571868" y="1142984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ذ مق</a:t>
            </a:r>
            <a:endParaRPr lang="en-US" sz="14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1928794" y="1120959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ذ ق</a:t>
            </a:r>
            <a:endParaRPr lang="en-US" sz="14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928662" y="2500306"/>
            <a:ext cx="633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الارتكاز</a:t>
            </a:r>
            <a:endParaRPr lang="en-US" sz="1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928662" y="1857364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الارتكاز</a:t>
            </a:r>
            <a:endParaRPr lang="en-US" sz="1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4143372" y="228599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القوة</a:t>
            </a:r>
            <a:endParaRPr lang="en-US" sz="1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2571736" y="171448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القوة</a:t>
            </a:r>
            <a:endParaRPr lang="en-US" sz="1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2357422" y="228599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المقاومة</a:t>
            </a:r>
            <a:endParaRPr lang="en-US" sz="1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4786314" y="171448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400" b="1" dirty="0" smtClean="0"/>
              <a:t>المقاومة</a:t>
            </a:r>
            <a:endParaRPr lang="en-US" sz="1400" b="1" dirty="0"/>
          </a:p>
        </p:txBody>
      </p:sp>
    </p:spTree>
  </p:cSld>
  <p:clrMapOvr>
    <a:masterClrMapping/>
  </p:clrMapOvr>
  <p:transition spd="slow">
    <p:comb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3266"/>
            <a:ext cx="8229600" cy="796908"/>
          </a:xfrm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الكميات القياسية والكميات المتجهة .</a:t>
            </a:r>
            <a:br>
              <a:rPr lang="ar-IQ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pPr algn="r" rtl="1"/>
            <a:r>
              <a:rPr lang="ar-IQ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الكميات القياسية : ذكر مقدار فقط .</a:t>
            </a:r>
          </a:p>
          <a:p>
            <a:pPr algn="r" rtl="1">
              <a:buNone/>
            </a:pPr>
            <a:r>
              <a:rPr lang="ar-IQ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درجة الحرارة ، المسافة ، الزمن ، الطول ...الخ .</a:t>
            </a:r>
          </a:p>
          <a:p>
            <a:pPr algn="r" rtl="1">
              <a:buNone/>
            </a:pPr>
            <a:endParaRPr lang="ar-IQ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endParaRPr lang="ar-IQ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الكميات المتجهة : ذكر مقدار واتجاهها.</a:t>
            </a:r>
          </a:p>
          <a:p>
            <a:pPr algn="r" rtl="1">
              <a:buNone/>
            </a:pPr>
            <a:r>
              <a:rPr lang="ar-IQ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القوة ، كمية الحركة ، الإزاحة ، الوزن ... الخ 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الكينماتيك الزاوي</a:t>
            </a:r>
            <a:br>
              <a:rPr lang="ar-IQ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u="sng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2757494"/>
          </a:xfrm>
        </p:spPr>
        <p:txBody>
          <a:bodyPr/>
          <a:lstStyle/>
          <a:p>
            <a:pPr algn="r" rtl="1"/>
            <a:r>
              <a:rPr lang="ar-IQ" sz="2400" b="1" dirty="0" smtClean="0">
                <a:solidFill>
                  <a:srgbClr val="FFFF00"/>
                </a:solidFill>
              </a:rPr>
              <a:t>المسافة الزاوية  : وحدة قياسها الدرجة .</a:t>
            </a:r>
          </a:p>
          <a:p>
            <a:pPr algn="r" rtl="1"/>
            <a:r>
              <a:rPr lang="ar-IQ" sz="2400" b="1" dirty="0" smtClean="0">
                <a:solidFill>
                  <a:srgbClr val="FFFF00"/>
                </a:solidFill>
              </a:rPr>
              <a:t>الإزاحة الزاوية : وحدة قياسها الدرجة .</a:t>
            </a:r>
          </a:p>
          <a:p>
            <a:pPr algn="r" rtl="1"/>
            <a:r>
              <a:rPr lang="ar-IQ" sz="2400" b="1" dirty="0" smtClean="0">
                <a:solidFill>
                  <a:srgbClr val="FFFF00"/>
                </a:solidFill>
              </a:rPr>
              <a:t>السرعة بالمحيطية :     </a:t>
            </a:r>
            <a:r>
              <a:rPr lang="ar-IQ" sz="2400" b="1" dirty="0" err="1" smtClean="0">
                <a:solidFill>
                  <a:srgbClr val="FFFF00"/>
                </a:solidFill>
              </a:rPr>
              <a:t>م</a:t>
            </a:r>
            <a:r>
              <a:rPr lang="ar-IQ" sz="2400" b="1" dirty="0" smtClean="0">
                <a:solidFill>
                  <a:srgbClr val="FFFF00"/>
                </a:solidFill>
              </a:rPr>
              <a:t>   وحدة قياسها (م/ثا) .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                                ن  </a:t>
            </a:r>
          </a:p>
          <a:p>
            <a:pPr algn="r" rtl="1"/>
            <a:r>
              <a:rPr lang="ar-IQ" sz="2400" b="1" dirty="0" smtClean="0">
                <a:solidFill>
                  <a:srgbClr val="FFFF00"/>
                </a:solidFill>
              </a:rPr>
              <a:t> السرعة الزاوية : عدد الدرجات وحدة قياسها (درجة/ثا) .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                              الزمن</a:t>
            </a:r>
          </a:p>
          <a:p>
            <a:pPr algn="r" rtl="1"/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endParaRPr lang="ar-IQ" sz="2000" b="1" dirty="0" smtClean="0"/>
          </a:p>
          <a:p>
            <a:pPr algn="r" rtl="1"/>
            <a:endParaRPr lang="ar-IQ" b="1" dirty="0" smtClean="0"/>
          </a:p>
          <a:p>
            <a:pPr algn="r" rtl="1"/>
            <a:endParaRPr lang="en-US" dirty="0"/>
          </a:p>
        </p:txBody>
      </p:sp>
      <p:cxnSp>
        <p:nvCxnSpPr>
          <p:cNvPr id="6" name="رابط مستقيم 5"/>
          <p:cNvCxnSpPr/>
          <p:nvPr/>
        </p:nvCxnSpPr>
        <p:spPr>
          <a:xfrm rot="10800000">
            <a:off x="5643570" y="250030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ثلث متساوي الساقين 6"/>
          <p:cNvSpPr/>
          <p:nvPr/>
        </p:nvSpPr>
        <p:spPr>
          <a:xfrm>
            <a:off x="6000760" y="2214554"/>
            <a:ext cx="214314" cy="21431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ثلث متساوي الساقين 7"/>
          <p:cNvSpPr/>
          <p:nvPr/>
        </p:nvSpPr>
        <p:spPr>
          <a:xfrm>
            <a:off x="6000760" y="2571744"/>
            <a:ext cx="214314" cy="21431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رابط مستقيم 9"/>
          <p:cNvCxnSpPr/>
          <p:nvPr/>
        </p:nvCxnSpPr>
        <p:spPr>
          <a:xfrm rot="10800000" flipV="1">
            <a:off x="5072066" y="3357562"/>
            <a:ext cx="142876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عنصر نائب للمحتوى 2"/>
          <p:cNvSpPr txBox="1">
            <a:spLocks/>
          </p:cNvSpPr>
          <p:nvPr/>
        </p:nvSpPr>
        <p:spPr>
          <a:xfrm>
            <a:off x="500034" y="5357826"/>
            <a:ext cx="8358246" cy="5715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السرعة المحيطية = السرعة الزاوية    نصف القطر      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س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م =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س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ز    نق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IQ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IQ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IQ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4572000" y="5572140"/>
            <a:ext cx="214314" cy="214314"/>
            <a:chOff x="3357554" y="1714488"/>
            <a:chExt cx="214314" cy="214314"/>
          </a:xfrm>
        </p:grpSpPr>
        <p:cxnSp>
          <p:nvCxnSpPr>
            <p:cNvPr id="16" name="رابط مستقيم 15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>
            <a:off x="1142976" y="5572140"/>
            <a:ext cx="214314" cy="214314"/>
            <a:chOff x="3357554" y="1714488"/>
            <a:chExt cx="214314" cy="214314"/>
          </a:xfrm>
        </p:grpSpPr>
        <p:cxnSp>
          <p:nvCxnSpPr>
            <p:cNvPr id="19" name="رابط مستقيم 18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سهم إلى اليمين 20"/>
          <p:cNvSpPr/>
          <p:nvPr/>
        </p:nvSpPr>
        <p:spPr>
          <a:xfrm flipH="1">
            <a:off x="2928926" y="5643578"/>
            <a:ext cx="285752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عنصر نائب للمحتوى 2"/>
          <p:cNvSpPr txBox="1">
            <a:spLocks/>
          </p:cNvSpPr>
          <p:nvPr/>
        </p:nvSpPr>
        <p:spPr>
          <a:xfrm>
            <a:off x="428596" y="4000504"/>
            <a:ext cx="8229600" cy="6429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الدورة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الكاملة = 360 درجة =  6,28 قطاع          القطاع </a:t>
            </a:r>
            <a:r>
              <a:rPr kumimoji="0" lang="ar-IQ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≈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57,3 درجة           </a:t>
            </a:r>
            <a:endParaRPr kumimoji="0" lang="ar-IQ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IQ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IQ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سهم إلى اليمين 22"/>
          <p:cNvSpPr/>
          <p:nvPr/>
        </p:nvSpPr>
        <p:spPr>
          <a:xfrm flipH="1">
            <a:off x="3143240" y="4286256"/>
            <a:ext cx="571504" cy="142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build="p"/>
      <p:bldP spid="14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التعجيل الزاوي ، التعجيل المماسي ، التعجيل القطري .</a:t>
            </a:r>
            <a:br>
              <a:rPr lang="ar-IQ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3429024"/>
          </a:xfrm>
        </p:spPr>
        <p:txBody>
          <a:bodyPr>
            <a:normAutofit/>
          </a:bodyPr>
          <a:lstStyle/>
          <a:p>
            <a:pPr algn="r" rtl="1"/>
            <a:r>
              <a:rPr lang="ar-IQ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التعجيل الزاوي : السرعة النهائية – السرعة الابتدائية    وحدة القياس (  درجة/ثا  )</a:t>
            </a:r>
          </a:p>
          <a:p>
            <a:pPr algn="r" rtl="1">
              <a:buNone/>
            </a:pPr>
            <a:r>
              <a:rPr lang="ar-IQ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الزمن</a:t>
            </a:r>
          </a:p>
          <a:p>
            <a:pPr algn="r" rtl="1">
              <a:buNone/>
            </a:pPr>
            <a:endParaRPr lang="ar-IQ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التعجيل المماسي :  السرعة النهائية – السرعة الابتدائية      وحدة القياس (  </a:t>
            </a:r>
            <a:r>
              <a:rPr lang="ar-IQ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IQ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/ثا  ) . </a:t>
            </a:r>
          </a:p>
          <a:p>
            <a:pPr algn="r" rtl="1">
              <a:buNone/>
            </a:pPr>
            <a:r>
              <a:rPr lang="ar-IQ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الزمن</a:t>
            </a:r>
          </a:p>
          <a:p>
            <a:pPr algn="r" rtl="1">
              <a:buNone/>
            </a:pPr>
            <a:endParaRPr lang="ar-IQ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التعجيل القطري :   (السرعة)         بالرموز      (س)        وحدة القياس (  </a:t>
            </a:r>
            <a:r>
              <a:rPr lang="ar-IQ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IQ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/ثا  ) .</a:t>
            </a:r>
          </a:p>
          <a:p>
            <a:pPr algn="r" rtl="1">
              <a:buNone/>
            </a:pPr>
            <a:r>
              <a:rPr lang="ar-IQ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نصف القطر                         نق  </a:t>
            </a:r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3857620" y="1714489"/>
            <a:ext cx="2928958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10800000">
            <a:off x="5715008" y="3929066"/>
            <a:ext cx="1071570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>
            <a:off x="3643306" y="2857496"/>
            <a:ext cx="2928958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3643306" y="4000504"/>
            <a:ext cx="714380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1142976" y="1214423"/>
            <a:ext cx="4286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>
                <a:solidFill>
                  <a:srgbClr val="FFFF00"/>
                </a:solidFill>
              </a:rPr>
              <a:t>2  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214414" y="22859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>
                <a:solidFill>
                  <a:srgbClr val="FFFF00"/>
                </a:solidFill>
              </a:rPr>
              <a:t>2  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643570" y="34290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>
                <a:solidFill>
                  <a:srgbClr val="FFFF00"/>
                </a:solidFill>
              </a:rPr>
              <a:t>2  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142976" y="34784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>
                <a:solidFill>
                  <a:srgbClr val="FFFF00"/>
                </a:solidFill>
              </a:rPr>
              <a:t>2  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538526" y="34784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>
                <a:solidFill>
                  <a:srgbClr val="FFFF00"/>
                </a:solidFill>
              </a:rPr>
              <a:t>2  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7" name="عنصر نائب للمحتوى 2"/>
          <p:cNvSpPr txBox="1">
            <a:spLocks/>
          </p:cNvSpPr>
          <p:nvPr/>
        </p:nvSpPr>
        <p:spPr>
          <a:xfrm>
            <a:off x="642910" y="5000636"/>
            <a:ext cx="8072494" cy="64294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هناك علاقة عكسية</a:t>
            </a:r>
            <a:r>
              <a:rPr kumimoji="0" lang="ar-IQ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بين التعجيل القطري ونصف القطر           </a:t>
            </a:r>
            <a:endParaRPr kumimoji="0" lang="ar-IQ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IQ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IQ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ar-IQ" b="1" dirty="0" smtClean="0"/>
              <a:t>الكينتك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3200" b="1" dirty="0" smtClean="0"/>
              <a:t>الخطي (المستقيم)                        الزاوي</a:t>
            </a:r>
            <a:endParaRPr lang="en-US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3404"/>
          </a:xfrm>
        </p:spPr>
        <p:txBody>
          <a:bodyPr>
            <a:normAutofit/>
          </a:bodyPr>
          <a:lstStyle/>
          <a:p>
            <a:pPr algn="r" rtl="1"/>
            <a:r>
              <a:rPr lang="ar-IQ" sz="4000" b="1" dirty="0" smtClean="0"/>
              <a:t>قوانين نيوتن :</a:t>
            </a:r>
          </a:p>
          <a:p>
            <a:pPr marL="514350" indent="-514350" algn="r" rtl="1">
              <a:buNone/>
            </a:pPr>
            <a:r>
              <a:rPr lang="ar-IQ" sz="2800" dirty="0" smtClean="0"/>
              <a:t>1- قانون القصور الذاتي .</a:t>
            </a:r>
          </a:p>
          <a:p>
            <a:pPr marL="514350" indent="-514350" algn="r" rtl="1">
              <a:buFont typeface="+mj-lt"/>
              <a:buAutoNum type="arabicPeriod"/>
            </a:pPr>
            <a:endParaRPr lang="ar-IQ" sz="2800" dirty="0" smtClean="0"/>
          </a:p>
          <a:p>
            <a:pPr marL="514350" indent="-514350" algn="r" rtl="1">
              <a:buNone/>
            </a:pPr>
            <a:r>
              <a:rPr lang="ar-IQ" sz="2800" dirty="0" smtClean="0"/>
              <a:t>2- قانون التعجيل       القوة = الكتلة    التعجيل       </a:t>
            </a:r>
            <a:r>
              <a:rPr lang="ar-IQ" sz="2800" dirty="0" err="1" smtClean="0"/>
              <a:t>ق</a:t>
            </a:r>
            <a:r>
              <a:rPr lang="ar-IQ" sz="2800" dirty="0" smtClean="0"/>
              <a:t> = </a:t>
            </a:r>
            <a:r>
              <a:rPr lang="ar-IQ" sz="2800" dirty="0" err="1" smtClean="0"/>
              <a:t>ك</a:t>
            </a:r>
            <a:r>
              <a:rPr lang="ar-IQ" sz="2800" dirty="0" smtClean="0"/>
              <a:t>    ج         </a:t>
            </a:r>
          </a:p>
          <a:p>
            <a:pPr marL="514350" indent="-514350" algn="r" rtl="1">
              <a:buNone/>
            </a:pPr>
            <a:r>
              <a:rPr lang="ar-IQ" sz="2800" dirty="0" smtClean="0"/>
              <a:t>                                                              ق = </a:t>
            </a:r>
            <a:r>
              <a:rPr lang="ar-IQ" sz="2800" dirty="0" err="1" smtClean="0"/>
              <a:t>ك</a:t>
            </a:r>
            <a:r>
              <a:rPr lang="ar-IQ" sz="2800" dirty="0" smtClean="0"/>
              <a:t>     س</a:t>
            </a:r>
          </a:p>
          <a:p>
            <a:pPr marL="514350" indent="-514350" algn="r" rtl="1">
              <a:buNone/>
            </a:pPr>
            <a:r>
              <a:rPr lang="ar-IQ" sz="2800" dirty="0" smtClean="0"/>
              <a:t>                                                                        ن</a:t>
            </a:r>
          </a:p>
          <a:p>
            <a:pPr marL="514350" indent="-514350" algn="r" rtl="1">
              <a:buNone/>
            </a:pPr>
            <a:r>
              <a:rPr lang="ar-IQ" sz="2800" dirty="0" smtClean="0"/>
              <a:t>3- قانون رد الفعل .</a:t>
            </a:r>
            <a:endParaRPr lang="en-US" sz="2800" dirty="0"/>
          </a:p>
        </p:txBody>
      </p:sp>
      <p:sp>
        <p:nvSpPr>
          <p:cNvPr id="4" name="قوس كبير أيمن 3"/>
          <p:cNvSpPr/>
          <p:nvPr/>
        </p:nvSpPr>
        <p:spPr>
          <a:xfrm rot="5400000" flipH="1">
            <a:off x="4393405" y="-1035875"/>
            <a:ext cx="428628" cy="464347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6000760" y="4357694"/>
            <a:ext cx="428628" cy="142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مجموعة 5"/>
          <p:cNvGrpSpPr/>
          <p:nvPr/>
        </p:nvGrpSpPr>
        <p:grpSpPr>
          <a:xfrm>
            <a:off x="4071934" y="4286256"/>
            <a:ext cx="214314" cy="214314"/>
            <a:chOff x="3357554" y="1714488"/>
            <a:chExt cx="214314" cy="214314"/>
          </a:xfrm>
        </p:grpSpPr>
        <p:cxnSp>
          <p:nvCxnSpPr>
            <p:cNvPr id="7" name="رابط مستقيم 6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سهم إلى اليمين 8"/>
          <p:cNvSpPr/>
          <p:nvPr/>
        </p:nvSpPr>
        <p:spPr>
          <a:xfrm flipH="1">
            <a:off x="2643174" y="4357694"/>
            <a:ext cx="428628" cy="142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مجموعة 9"/>
          <p:cNvGrpSpPr/>
          <p:nvPr/>
        </p:nvGrpSpPr>
        <p:grpSpPr>
          <a:xfrm>
            <a:off x="1357290" y="4286256"/>
            <a:ext cx="214314" cy="214314"/>
            <a:chOff x="3357554" y="1714488"/>
            <a:chExt cx="214314" cy="214314"/>
          </a:xfrm>
        </p:grpSpPr>
        <p:cxnSp>
          <p:nvCxnSpPr>
            <p:cNvPr id="11" name="رابط مستقيم 10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مجموعة 13"/>
          <p:cNvGrpSpPr/>
          <p:nvPr/>
        </p:nvGrpSpPr>
        <p:grpSpPr>
          <a:xfrm>
            <a:off x="1285852" y="4786322"/>
            <a:ext cx="214314" cy="214314"/>
            <a:chOff x="3357554" y="1714488"/>
            <a:chExt cx="214314" cy="214314"/>
          </a:xfrm>
        </p:grpSpPr>
        <p:cxnSp>
          <p:nvCxnSpPr>
            <p:cNvPr id="15" name="رابط مستقيم 14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رابط مستقيم 17"/>
          <p:cNvCxnSpPr/>
          <p:nvPr/>
        </p:nvCxnSpPr>
        <p:spPr>
          <a:xfrm rot="10800000">
            <a:off x="928661" y="5143512"/>
            <a:ext cx="107157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مجموعة 45"/>
          <p:cNvGrpSpPr/>
          <p:nvPr/>
        </p:nvGrpSpPr>
        <p:grpSpPr>
          <a:xfrm>
            <a:off x="713554" y="4714884"/>
            <a:ext cx="1930414" cy="1144596"/>
            <a:chOff x="713554" y="4714884"/>
            <a:chExt cx="1930414" cy="1144596"/>
          </a:xfrm>
        </p:grpSpPr>
        <p:cxnSp>
          <p:nvCxnSpPr>
            <p:cNvPr id="20" name="رابط مستقيم 19"/>
            <p:cNvCxnSpPr/>
            <p:nvPr/>
          </p:nvCxnSpPr>
          <p:spPr>
            <a:xfrm rot="10800000">
              <a:off x="714348" y="4714884"/>
              <a:ext cx="19288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رابط مستقيم 21"/>
            <p:cNvCxnSpPr/>
            <p:nvPr/>
          </p:nvCxnSpPr>
          <p:spPr>
            <a:xfrm rot="5400000">
              <a:off x="2071670" y="5286388"/>
              <a:ext cx="11430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رابط مستقيم 22"/>
            <p:cNvCxnSpPr/>
            <p:nvPr/>
          </p:nvCxnSpPr>
          <p:spPr>
            <a:xfrm rot="5400000">
              <a:off x="142050" y="5286388"/>
              <a:ext cx="114380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رابط مستقيم 23"/>
            <p:cNvCxnSpPr/>
            <p:nvPr/>
          </p:nvCxnSpPr>
          <p:spPr>
            <a:xfrm rot="10800000">
              <a:off x="714348" y="5857892"/>
              <a:ext cx="19288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trips dir="l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>
                <a:solidFill>
                  <a:schemeClr val="bg1"/>
                </a:solidFill>
              </a:rPr>
              <a:t>القوة ، ومواصفاتها ، النيوتن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525963"/>
          </a:xfrm>
        </p:spPr>
        <p:txBody>
          <a:bodyPr>
            <a:noAutofit/>
          </a:bodyPr>
          <a:lstStyle/>
          <a:p>
            <a:pPr algn="r" rtl="1"/>
            <a:r>
              <a:rPr lang="ar-IQ" sz="2400" b="1" dirty="0" smtClean="0">
                <a:solidFill>
                  <a:schemeClr val="bg1"/>
                </a:solidFill>
              </a:rPr>
              <a:t>الشغل : وحدة قياسه الجول .</a:t>
            </a:r>
          </a:p>
          <a:p>
            <a:pPr algn="r" rtl="1"/>
            <a:r>
              <a:rPr lang="ar-IQ" sz="2400" b="1" dirty="0" smtClean="0">
                <a:solidFill>
                  <a:schemeClr val="bg1"/>
                </a:solidFill>
              </a:rPr>
              <a:t>في حالة حركة الجسم على خط أفقي مستقيم : 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    الشغل = القوة      الإزاحة .</a:t>
            </a:r>
          </a:p>
          <a:p>
            <a:pPr algn="r" rtl="1">
              <a:buNone/>
            </a:pPr>
            <a:endParaRPr lang="ar-IQ" sz="2400" b="1" dirty="0" smtClean="0">
              <a:solidFill>
                <a:schemeClr val="bg1"/>
              </a:solidFill>
            </a:endParaRPr>
          </a:p>
          <a:p>
            <a:pPr algn="r" rtl="1"/>
            <a:r>
              <a:rPr lang="ar-IQ" sz="2400" b="1" dirty="0" smtClean="0">
                <a:solidFill>
                  <a:schemeClr val="bg1"/>
                </a:solidFill>
              </a:rPr>
              <a:t>في حالة الجسم الساقط من الأعلى باتجاه الأرض: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     الشغل = الوزن     الارتفاع .</a:t>
            </a:r>
          </a:p>
          <a:p>
            <a:pPr algn="r" rtl="1">
              <a:buNone/>
            </a:pPr>
            <a:endParaRPr lang="ar-IQ" sz="2400" b="1" dirty="0" smtClean="0">
              <a:solidFill>
                <a:schemeClr val="bg1"/>
              </a:solidFill>
            </a:endParaRPr>
          </a:p>
          <a:p>
            <a:pPr algn="r" rtl="1"/>
            <a:r>
              <a:rPr lang="ar-IQ" sz="2400" b="1" dirty="0" smtClean="0">
                <a:solidFill>
                  <a:schemeClr val="bg1"/>
                </a:solidFill>
              </a:rPr>
              <a:t>عندما لا ينطبق خط تأثير القوة على مسار الإزاحة :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     الشغل = القوة      </a:t>
            </a:r>
            <a:r>
              <a:rPr lang="ar-IQ" sz="2400" b="1" dirty="0" err="1" smtClean="0">
                <a:solidFill>
                  <a:schemeClr val="bg1"/>
                </a:solidFill>
              </a:rPr>
              <a:t>أ</a:t>
            </a:r>
            <a:r>
              <a:rPr lang="ar-IQ" sz="2400" b="1" dirty="0" smtClean="0">
                <a:solidFill>
                  <a:schemeClr val="bg1"/>
                </a:solidFill>
              </a:rPr>
              <a:t> ب </a:t>
            </a:r>
            <a:r>
              <a:rPr lang="ar-IQ" sz="2400" b="1" dirty="0" err="1" smtClean="0">
                <a:solidFill>
                  <a:schemeClr val="bg1"/>
                </a:solidFill>
              </a:rPr>
              <a:t>جتا</a:t>
            </a:r>
            <a:r>
              <a:rPr lang="ar-IQ" sz="2400" b="1" dirty="0" smtClean="0">
                <a:solidFill>
                  <a:schemeClr val="bg1"/>
                </a:solidFill>
              </a:rPr>
              <a:t> الزاوية</a:t>
            </a:r>
          </a:p>
          <a:p>
            <a:pPr algn="r" rtl="1">
              <a:buNone/>
            </a:pPr>
            <a:endParaRPr lang="ar-IQ" sz="2400" b="1" dirty="0" smtClean="0">
              <a:solidFill>
                <a:schemeClr val="bg1"/>
              </a:solidFill>
            </a:endParaRPr>
          </a:p>
          <a:p>
            <a:pPr algn="r" rtl="1"/>
            <a:r>
              <a:rPr lang="ar-IQ" sz="2400" b="1" dirty="0" smtClean="0">
                <a:solidFill>
                  <a:schemeClr val="bg1"/>
                </a:solidFill>
              </a:rPr>
              <a:t>إذا حدثت الحركة بفعل تأثير القوة على سطح مائل :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      الشغل = الوزن     </a:t>
            </a:r>
            <a:r>
              <a:rPr lang="ar-IQ" sz="2400" b="1" dirty="0" err="1" smtClean="0">
                <a:solidFill>
                  <a:schemeClr val="bg1"/>
                </a:solidFill>
              </a:rPr>
              <a:t>أ</a:t>
            </a:r>
            <a:r>
              <a:rPr lang="ar-IQ" sz="2400" b="1" dirty="0" smtClean="0">
                <a:solidFill>
                  <a:schemeClr val="bg1"/>
                </a:solidFill>
              </a:rPr>
              <a:t> ب </a:t>
            </a:r>
            <a:r>
              <a:rPr lang="ar-IQ" sz="2400" b="1" dirty="0" err="1" smtClean="0">
                <a:solidFill>
                  <a:schemeClr val="bg1"/>
                </a:solidFill>
              </a:rPr>
              <a:t>جا</a:t>
            </a:r>
            <a:r>
              <a:rPr lang="ar-IQ" sz="2400" b="1" dirty="0" smtClean="0">
                <a:solidFill>
                  <a:schemeClr val="bg1"/>
                </a:solidFill>
              </a:rPr>
              <a:t> الزاوية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en-US" sz="2400" b="1" dirty="0" smtClean="0"/>
          </a:p>
          <a:p>
            <a:pPr algn="r" rtl="1">
              <a:buNone/>
            </a:pPr>
            <a:r>
              <a:rPr lang="ar-IQ" sz="2400" b="1" dirty="0" smtClean="0"/>
              <a:t> </a:t>
            </a:r>
            <a:endParaRPr lang="en-US" sz="2400" b="1" dirty="0"/>
          </a:p>
        </p:txBody>
      </p:sp>
      <p:grpSp>
        <p:nvGrpSpPr>
          <p:cNvPr id="4" name="مجموعة 3"/>
          <p:cNvGrpSpPr/>
          <p:nvPr/>
        </p:nvGrpSpPr>
        <p:grpSpPr>
          <a:xfrm>
            <a:off x="6500826" y="2214554"/>
            <a:ext cx="214314" cy="214314"/>
            <a:chOff x="3357554" y="1714488"/>
            <a:chExt cx="214314" cy="214314"/>
          </a:xfrm>
        </p:grpSpPr>
        <p:cxnSp>
          <p:nvCxnSpPr>
            <p:cNvPr id="5" name="رابط مستقيم 4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رابط مستقيم 5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مجموعة 6"/>
          <p:cNvGrpSpPr/>
          <p:nvPr/>
        </p:nvGrpSpPr>
        <p:grpSpPr>
          <a:xfrm>
            <a:off x="6429388" y="3571876"/>
            <a:ext cx="214314" cy="214314"/>
            <a:chOff x="3357554" y="1714488"/>
            <a:chExt cx="214314" cy="214314"/>
          </a:xfrm>
        </p:grpSpPr>
        <p:cxnSp>
          <p:nvCxnSpPr>
            <p:cNvPr id="8" name="رابط مستقيم 7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مجموعة 9"/>
          <p:cNvGrpSpPr/>
          <p:nvPr/>
        </p:nvGrpSpPr>
        <p:grpSpPr>
          <a:xfrm>
            <a:off x="6429388" y="4786322"/>
            <a:ext cx="214314" cy="214314"/>
            <a:chOff x="3357554" y="1714488"/>
            <a:chExt cx="214314" cy="214314"/>
          </a:xfrm>
        </p:grpSpPr>
        <p:cxnSp>
          <p:nvCxnSpPr>
            <p:cNvPr id="11" name="رابط مستقيم 10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مجموعة 12"/>
          <p:cNvGrpSpPr/>
          <p:nvPr/>
        </p:nvGrpSpPr>
        <p:grpSpPr>
          <a:xfrm>
            <a:off x="6286512" y="6143644"/>
            <a:ext cx="214314" cy="214314"/>
            <a:chOff x="3357554" y="1714488"/>
            <a:chExt cx="214314" cy="214314"/>
          </a:xfrm>
        </p:grpSpPr>
        <p:cxnSp>
          <p:nvCxnSpPr>
            <p:cNvPr id="14" name="رابط مستقيم 13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checker dir="vert"/>
    <p:sndAc>
      <p:stSnd>
        <p:snd r:embed="rId3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القدرة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1357321"/>
          </a:xfrm>
        </p:spPr>
        <p:txBody>
          <a:bodyPr>
            <a:normAutofit/>
          </a:bodyPr>
          <a:lstStyle/>
          <a:p>
            <a:pPr algn="r" rtl="1"/>
            <a:r>
              <a:rPr lang="ar-IQ" sz="2800" b="1" dirty="0" smtClean="0"/>
              <a:t>القدرة : وحدة قياسها هي (ألواط) .</a:t>
            </a:r>
          </a:p>
          <a:p>
            <a:pPr algn="r" rtl="1"/>
            <a:r>
              <a:rPr lang="ar-IQ" sz="2400" b="1" dirty="0" smtClean="0"/>
              <a:t>القدرة = الشغل       القوة     الإزاحة         القوة    السرعة</a:t>
            </a:r>
            <a:br>
              <a:rPr lang="ar-IQ" sz="2400" b="1" dirty="0" smtClean="0"/>
            </a:br>
            <a:r>
              <a:rPr lang="ar-IQ" sz="2400" b="1" dirty="0" smtClean="0"/>
              <a:t>           الزمن             الزمن</a:t>
            </a:r>
            <a:endParaRPr lang="en-US" sz="2400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6500826" y="2000240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سهم إلى اليمين 7"/>
          <p:cNvSpPr/>
          <p:nvPr/>
        </p:nvSpPr>
        <p:spPr>
          <a:xfrm flipH="1">
            <a:off x="6215074" y="1714488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رابط مستقيم 8"/>
          <p:cNvCxnSpPr/>
          <p:nvPr/>
        </p:nvCxnSpPr>
        <p:spPr>
          <a:xfrm rot="10800000">
            <a:off x="4429124" y="2000240"/>
            <a:ext cx="18573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مجموعة 12"/>
          <p:cNvGrpSpPr/>
          <p:nvPr/>
        </p:nvGrpSpPr>
        <p:grpSpPr>
          <a:xfrm>
            <a:off x="5357818" y="1714488"/>
            <a:ext cx="214314" cy="214314"/>
            <a:chOff x="3357554" y="1714488"/>
            <a:chExt cx="214314" cy="214314"/>
          </a:xfrm>
        </p:grpSpPr>
        <p:cxnSp>
          <p:nvCxnSpPr>
            <p:cNvPr id="14" name="رابط مستقيم 13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>
            <a:off x="3071802" y="1714488"/>
            <a:ext cx="214314" cy="214314"/>
            <a:chOff x="3357554" y="1714488"/>
            <a:chExt cx="214314" cy="214314"/>
          </a:xfrm>
        </p:grpSpPr>
        <p:cxnSp>
          <p:nvCxnSpPr>
            <p:cNvPr id="19" name="رابط مستقيم 18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عنوان 1"/>
          <p:cNvSpPr txBox="1">
            <a:spLocks/>
          </p:cNvSpPr>
          <p:nvPr/>
        </p:nvSpPr>
        <p:spPr>
          <a:xfrm>
            <a:off x="428596" y="2500306"/>
            <a:ext cx="8229600" cy="7969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الطاقة الميكانيكية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عنصر نائب للمحتوى 2"/>
          <p:cNvSpPr txBox="1">
            <a:spLocks/>
          </p:cNvSpPr>
          <p:nvPr/>
        </p:nvSpPr>
        <p:spPr>
          <a:xfrm>
            <a:off x="485804" y="3429000"/>
            <a:ext cx="8229600" cy="13573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الطاقة الحركية : وحدة قياسها هي (الجول) 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الطاقة الحركية =    1         الكتلة     (السرعة)     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ط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ح = 1      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س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IQ" sz="2400" b="1" dirty="0" smtClean="0"/>
              <a:t>                            2                                              2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rot="10800000">
            <a:off x="5857884" y="4284667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مجموعة 23"/>
          <p:cNvGrpSpPr/>
          <p:nvPr/>
        </p:nvGrpSpPr>
        <p:grpSpPr>
          <a:xfrm>
            <a:off x="5500694" y="4071942"/>
            <a:ext cx="214314" cy="214314"/>
            <a:chOff x="3357554" y="1714488"/>
            <a:chExt cx="214314" cy="214314"/>
          </a:xfrm>
        </p:grpSpPr>
        <p:cxnSp>
          <p:nvCxnSpPr>
            <p:cNvPr id="25" name="رابط مستقيم 24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مستقيم 25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مجموعة 26"/>
          <p:cNvGrpSpPr/>
          <p:nvPr/>
        </p:nvGrpSpPr>
        <p:grpSpPr>
          <a:xfrm>
            <a:off x="4500562" y="4071942"/>
            <a:ext cx="214314" cy="214314"/>
            <a:chOff x="3357554" y="1714488"/>
            <a:chExt cx="214314" cy="214314"/>
          </a:xfrm>
        </p:grpSpPr>
        <p:cxnSp>
          <p:nvCxnSpPr>
            <p:cNvPr id="28" name="رابط مستقيم 27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رابط مستقيم 28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سهم إلى اليمين 29"/>
          <p:cNvSpPr/>
          <p:nvPr/>
        </p:nvSpPr>
        <p:spPr>
          <a:xfrm flipH="1">
            <a:off x="3929058" y="1714488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مربع نص 34"/>
          <p:cNvSpPr txBox="1"/>
          <p:nvPr/>
        </p:nvSpPr>
        <p:spPr>
          <a:xfrm>
            <a:off x="3143240" y="3786190"/>
            <a:ext cx="4286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  </a:t>
            </a:r>
            <a:endParaRPr lang="en-US" sz="1400" dirty="0"/>
          </a:p>
        </p:txBody>
      </p:sp>
      <p:sp>
        <p:nvSpPr>
          <p:cNvPr id="36" name="سهم إلى اليمين 35"/>
          <p:cNvSpPr/>
          <p:nvPr/>
        </p:nvSpPr>
        <p:spPr>
          <a:xfrm flipH="1">
            <a:off x="3071802" y="4071942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مربع نص 36"/>
          <p:cNvSpPr txBox="1"/>
          <p:nvPr/>
        </p:nvSpPr>
        <p:spPr>
          <a:xfrm>
            <a:off x="571472" y="3857628"/>
            <a:ext cx="4286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  </a:t>
            </a:r>
            <a:endParaRPr lang="en-US" sz="1400" dirty="0"/>
          </a:p>
        </p:txBody>
      </p:sp>
      <p:grpSp>
        <p:nvGrpSpPr>
          <p:cNvPr id="38" name="مجموعة 37"/>
          <p:cNvGrpSpPr/>
          <p:nvPr/>
        </p:nvGrpSpPr>
        <p:grpSpPr>
          <a:xfrm>
            <a:off x="1571604" y="3929066"/>
            <a:ext cx="214314" cy="214314"/>
            <a:chOff x="3357554" y="1714488"/>
            <a:chExt cx="214314" cy="214314"/>
          </a:xfrm>
        </p:grpSpPr>
        <p:cxnSp>
          <p:nvCxnSpPr>
            <p:cNvPr id="39" name="رابط مستقيم 38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رابط مستقيم 39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رابط مستقيم 40"/>
          <p:cNvCxnSpPr/>
          <p:nvPr/>
        </p:nvCxnSpPr>
        <p:spPr>
          <a:xfrm rot="10800000">
            <a:off x="1785918" y="4286256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عنصر نائب للمحتوى 2"/>
          <p:cNvSpPr txBox="1">
            <a:spLocks/>
          </p:cNvSpPr>
          <p:nvPr/>
        </p:nvSpPr>
        <p:spPr>
          <a:xfrm>
            <a:off x="500034" y="4786322"/>
            <a:ext cx="8229600" cy="1857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الطاقة الكامنة : وحدة قياسها هي (الجول) 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الطاقة الكامنة =  وزن الجسم     الارتفاع       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ط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ك =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ع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ar-IQ" sz="24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IQ" sz="3200" b="1" dirty="0" smtClean="0">
                <a:solidFill>
                  <a:srgbClr val="FF0000"/>
                </a:solidFill>
              </a:rPr>
              <a:t>القانون العام الطاقة (الطاقة لا تفنى ولا تستحدث)</a:t>
            </a:r>
            <a:r>
              <a:rPr kumimoji="0" lang="ar-IQ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3" name="مجموعة 42"/>
          <p:cNvGrpSpPr/>
          <p:nvPr/>
        </p:nvGrpSpPr>
        <p:grpSpPr>
          <a:xfrm>
            <a:off x="5143504" y="5357826"/>
            <a:ext cx="214314" cy="214314"/>
            <a:chOff x="3357554" y="1714488"/>
            <a:chExt cx="214314" cy="214314"/>
          </a:xfrm>
        </p:grpSpPr>
        <p:cxnSp>
          <p:nvCxnSpPr>
            <p:cNvPr id="44" name="رابط مستقيم 43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رابط مستقيم 44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سهم إلى اليمين 45"/>
          <p:cNvSpPr/>
          <p:nvPr/>
        </p:nvSpPr>
        <p:spPr>
          <a:xfrm flipH="1">
            <a:off x="3786182" y="5500702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مجموعة 47"/>
          <p:cNvGrpSpPr/>
          <p:nvPr/>
        </p:nvGrpSpPr>
        <p:grpSpPr>
          <a:xfrm>
            <a:off x="2428860" y="5429264"/>
            <a:ext cx="214314" cy="214314"/>
            <a:chOff x="3357554" y="1714488"/>
            <a:chExt cx="214314" cy="214314"/>
          </a:xfrm>
        </p:grpSpPr>
        <p:cxnSp>
          <p:nvCxnSpPr>
            <p:cNvPr id="49" name="رابط مستقيم 48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رابط مستقيم 49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 dir="ru"/>
    <p:sndAc>
      <p:stSnd>
        <p:snd r:embed="rId3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21" grpId="0" animBg="1"/>
      <p:bldP spid="22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الكينتيك الزاوي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285860"/>
            <a:ext cx="8301038" cy="4697427"/>
          </a:xfrm>
        </p:spPr>
        <p:txBody>
          <a:bodyPr>
            <a:noAutofit/>
          </a:bodyPr>
          <a:lstStyle/>
          <a:p>
            <a:pPr algn="r" rtl="1"/>
            <a:r>
              <a:rPr lang="ar-IQ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القوة المزدوجة .</a:t>
            </a:r>
          </a:p>
          <a:p>
            <a:pPr algn="r" rtl="1"/>
            <a:r>
              <a:rPr lang="ar-IQ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الاتزان .</a:t>
            </a:r>
          </a:p>
          <a:p>
            <a:pPr algn="r" rtl="1"/>
            <a:r>
              <a:rPr lang="ar-IQ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مركز الثقل .</a:t>
            </a:r>
          </a:p>
          <a:p>
            <a:pPr algn="r" rtl="1"/>
            <a:r>
              <a:rPr lang="ar-IQ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الثبات .</a:t>
            </a:r>
          </a:p>
          <a:p>
            <a:pPr algn="r" rtl="1">
              <a:buNone/>
            </a:pPr>
            <a:r>
              <a:rPr lang="ar-IQ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لقياس درجة ثبات الأجسام يمكننا تحديد ثلاثة مقاييس كالآتي:</a:t>
            </a:r>
          </a:p>
          <a:p>
            <a:pPr algn="r" rtl="1">
              <a:buNone/>
            </a:pPr>
            <a:r>
              <a:rPr lang="ar-IQ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المقياس الهندسي</a:t>
            </a:r>
            <a:r>
              <a:rPr lang="ar-IQ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 rtl="1">
              <a:buNone/>
            </a:pPr>
            <a:r>
              <a:rPr lang="ar-IQ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المقياس الديناميكي .</a:t>
            </a:r>
          </a:p>
          <a:p>
            <a:pPr algn="r" rtl="1">
              <a:buNone/>
            </a:pPr>
            <a:r>
              <a:rPr lang="ar-IQ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مقياس الطاقة .</a:t>
            </a:r>
          </a:p>
        </p:txBody>
      </p:sp>
    </p:spTree>
  </p:cSld>
  <p:clrMapOvr>
    <a:masterClrMapping/>
  </p:clrMapOvr>
  <p:transition spd="slow">
    <p:wipe dir="d"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IQ" sz="7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علم البايوميكانيك</a:t>
            </a:r>
            <a:br>
              <a:rPr lang="ar-IQ" sz="7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Bio-mechanic</a:t>
            </a:r>
            <a:r>
              <a:rPr lang="ar-IQ" sz="7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sz="7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وان فرعي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Autofit/>
          </a:bodyPr>
          <a:lstStyle/>
          <a:p>
            <a:pPr algn="r" rtl="1">
              <a:buNone/>
              <a:defRPr/>
            </a:pPr>
            <a:r>
              <a:rPr lang="ar-IQ" b="1" u="sng" spc="-15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أقسامه</a:t>
            </a:r>
            <a:endParaRPr lang="ar-IQ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defRPr/>
            </a:pP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البايوميكانيك العام .</a:t>
            </a:r>
          </a:p>
          <a:p>
            <a:pPr algn="r" rtl="1">
              <a:defRPr/>
            </a:pP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البايوميكانيك العلاجي .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defRPr/>
            </a:pP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البايوميكانيك التطبيقي .</a:t>
            </a:r>
          </a:p>
          <a:p>
            <a:pPr algn="r" rtl="1">
              <a:buNone/>
              <a:defRPr/>
            </a:pPr>
            <a:endParaRPr lang="ar-IQ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  <a:defRPr/>
            </a:pPr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GA Arabesque"/>
              </a:rPr>
              <a:t></a:t>
            </a:r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واجباته (العامة والخاصة) .</a:t>
            </a:r>
          </a:p>
          <a:p>
            <a:pPr algn="r" rtl="1">
              <a:buNone/>
              <a:defRPr/>
            </a:pPr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GA Arabesque"/>
              </a:rPr>
              <a:t> </a:t>
            </a:r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علاقته بالعلوم الأخرى .</a:t>
            </a:r>
          </a:p>
          <a:p>
            <a:pPr algn="r" rtl="1">
              <a:buNone/>
            </a:pPr>
            <a:endParaRPr lang="ar-IQ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sz="2800" dirty="0" smtClean="0"/>
              <a:t>عزم القصور الذاتي = الكتلة    نصف القطر.</a:t>
            </a:r>
          </a:p>
          <a:p>
            <a:pPr algn="r" rtl="1">
              <a:buNone/>
            </a:pPr>
            <a:r>
              <a:rPr lang="ar-IQ" sz="2800" dirty="0" smtClean="0"/>
              <a:t>   ع قص = </a:t>
            </a:r>
            <a:r>
              <a:rPr lang="ar-IQ" sz="2800" dirty="0" err="1" smtClean="0"/>
              <a:t>ك</a:t>
            </a:r>
            <a:r>
              <a:rPr lang="ar-IQ" sz="2800" dirty="0" smtClean="0"/>
              <a:t>     نق</a:t>
            </a:r>
          </a:p>
          <a:p>
            <a:pPr algn="r" rtl="1"/>
            <a:r>
              <a:rPr lang="ar-IQ" sz="2800" dirty="0" smtClean="0"/>
              <a:t>الزخم الزاوي = عزم القصور الذاتي     السرعة الزاوية.</a:t>
            </a:r>
          </a:p>
          <a:p>
            <a:pPr algn="r" rtl="1">
              <a:buNone/>
            </a:pPr>
            <a:r>
              <a:rPr lang="ar-IQ" sz="2800" dirty="0" smtClean="0"/>
              <a:t>   خ </a:t>
            </a:r>
            <a:r>
              <a:rPr lang="ar-IQ" sz="2800" dirty="0" err="1" smtClean="0"/>
              <a:t>ز</a:t>
            </a:r>
            <a:r>
              <a:rPr lang="ar-IQ" sz="2800" dirty="0" smtClean="0"/>
              <a:t> = </a:t>
            </a:r>
            <a:r>
              <a:rPr lang="ar-IQ" sz="2800" dirty="0" err="1" smtClean="0"/>
              <a:t>ع</a:t>
            </a:r>
            <a:r>
              <a:rPr lang="ar-IQ" sz="2800" dirty="0" smtClean="0"/>
              <a:t> قص    </a:t>
            </a:r>
            <a:r>
              <a:rPr lang="ar-IQ" sz="2800" dirty="0" err="1" smtClean="0"/>
              <a:t>س</a:t>
            </a:r>
            <a:r>
              <a:rPr lang="ar-IQ" sz="2800" dirty="0" smtClean="0"/>
              <a:t> ز </a:t>
            </a:r>
          </a:p>
          <a:p>
            <a:pPr algn="r" rtl="1"/>
            <a:r>
              <a:rPr lang="ar-IQ" sz="2800" dirty="0" smtClean="0"/>
              <a:t> الطاقة الحركية الزاوية = 1 كتلة    السرعة الزاوية    نصف القطر. </a:t>
            </a:r>
          </a:p>
          <a:p>
            <a:pPr algn="r" rtl="1">
              <a:buNone/>
            </a:pPr>
            <a:r>
              <a:rPr lang="ar-IQ" sz="2800" dirty="0" smtClean="0"/>
              <a:t>                                  2 </a:t>
            </a:r>
          </a:p>
          <a:p>
            <a:pPr algn="r" rtl="1">
              <a:buNone/>
            </a:pPr>
            <a:r>
              <a:rPr lang="ar-IQ" sz="2800" dirty="0" smtClean="0"/>
              <a:t>   ط </a:t>
            </a:r>
            <a:r>
              <a:rPr lang="ar-IQ" sz="2800" dirty="0" err="1" smtClean="0"/>
              <a:t>ح</a:t>
            </a:r>
            <a:r>
              <a:rPr lang="ar-IQ" sz="2800" dirty="0" smtClean="0"/>
              <a:t> = 1  </a:t>
            </a:r>
            <a:r>
              <a:rPr lang="ar-IQ" sz="2800" dirty="0" err="1" smtClean="0"/>
              <a:t>ك</a:t>
            </a:r>
            <a:r>
              <a:rPr lang="ar-IQ" sz="2800" dirty="0" smtClean="0"/>
              <a:t> س </a:t>
            </a:r>
            <a:r>
              <a:rPr lang="ar-IQ" sz="2800" dirty="0" err="1" smtClean="0"/>
              <a:t>ز</a:t>
            </a:r>
            <a:r>
              <a:rPr lang="ar-IQ" sz="2800" dirty="0" smtClean="0"/>
              <a:t>       ك نق   </a:t>
            </a:r>
          </a:p>
          <a:p>
            <a:pPr algn="r" rtl="1">
              <a:buNone/>
            </a:pPr>
            <a:r>
              <a:rPr lang="ar-IQ" sz="2800" dirty="0" smtClean="0"/>
              <a:t>            2</a:t>
            </a:r>
          </a:p>
          <a:p>
            <a:pPr algn="r" rtl="1">
              <a:buNone/>
            </a:pPr>
            <a:r>
              <a:rPr lang="ar-IQ" dirty="0" smtClean="0"/>
              <a:t> </a:t>
            </a: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الكينتيك الزاوي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714876" y="1714488"/>
            <a:ext cx="214314" cy="214314"/>
            <a:chOff x="3357554" y="1714488"/>
            <a:chExt cx="214314" cy="214314"/>
          </a:xfrm>
        </p:grpSpPr>
        <p:cxnSp>
          <p:nvCxnSpPr>
            <p:cNvPr id="6" name="رابط مستقيم 5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مربع نص 7"/>
          <p:cNvSpPr txBox="1"/>
          <p:nvPr/>
        </p:nvSpPr>
        <p:spPr>
          <a:xfrm>
            <a:off x="5786446" y="2000240"/>
            <a:ext cx="4286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  </a:t>
            </a:r>
            <a:endParaRPr lang="en-US" sz="1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928926" y="1571612"/>
            <a:ext cx="4286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  </a:t>
            </a:r>
            <a:endParaRPr lang="en-US" sz="1400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429388" y="2214554"/>
            <a:ext cx="214314" cy="214314"/>
            <a:chOff x="3357554" y="1714488"/>
            <a:chExt cx="214314" cy="214314"/>
          </a:xfrm>
        </p:grpSpPr>
        <p:cxnSp>
          <p:nvCxnSpPr>
            <p:cNvPr id="11" name="رابط مستقيم 10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مجموعة 12"/>
          <p:cNvGrpSpPr/>
          <p:nvPr/>
        </p:nvGrpSpPr>
        <p:grpSpPr>
          <a:xfrm>
            <a:off x="6286512" y="3214686"/>
            <a:ext cx="214314" cy="214314"/>
            <a:chOff x="3357554" y="1714488"/>
            <a:chExt cx="214314" cy="214314"/>
          </a:xfrm>
        </p:grpSpPr>
        <p:cxnSp>
          <p:nvCxnSpPr>
            <p:cNvPr id="14" name="رابط مستقيم 13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مجموعة 15"/>
          <p:cNvGrpSpPr/>
          <p:nvPr/>
        </p:nvGrpSpPr>
        <p:grpSpPr>
          <a:xfrm>
            <a:off x="3714744" y="2786058"/>
            <a:ext cx="214314" cy="214314"/>
            <a:chOff x="3357554" y="1714488"/>
            <a:chExt cx="214314" cy="214314"/>
          </a:xfrm>
        </p:grpSpPr>
        <p:cxnSp>
          <p:nvCxnSpPr>
            <p:cNvPr id="17" name="رابط مستقيم 16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مستقيم 17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مجموعة 18"/>
          <p:cNvGrpSpPr/>
          <p:nvPr/>
        </p:nvGrpSpPr>
        <p:grpSpPr>
          <a:xfrm>
            <a:off x="2071670" y="3643314"/>
            <a:ext cx="214314" cy="214314"/>
            <a:chOff x="3357554" y="1714488"/>
            <a:chExt cx="214314" cy="214314"/>
          </a:xfrm>
        </p:grpSpPr>
        <p:cxnSp>
          <p:nvCxnSpPr>
            <p:cNvPr id="20" name="رابط مستقيم 19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مجموعة 21"/>
          <p:cNvGrpSpPr/>
          <p:nvPr/>
        </p:nvGrpSpPr>
        <p:grpSpPr>
          <a:xfrm>
            <a:off x="4143372" y="3643314"/>
            <a:ext cx="214314" cy="214314"/>
            <a:chOff x="3357554" y="1714488"/>
            <a:chExt cx="214314" cy="214314"/>
          </a:xfrm>
        </p:grpSpPr>
        <p:cxnSp>
          <p:nvCxnSpPr>
            <p:cNvPr id="23" name="رابط مستقيم 22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رابط مستقيم 23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رابط مستقيم 25"/>
          <p:cNvCxnSpPr/>
          <p:nvPr/>
        </p:nvCxnSpPr>
        <p:spPr>
          <a:xfrm rot="10800000">
            <a:off x="4786314" y="400050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مجموعة 26"/>
          <p:cNvGrpSpPr/>
          <p:nvPr/>
        </p:nvGrpSpPr>
        <p:grpSpPr>
          <a:xfrm>
            <a:off x="5572132" y="4572008"/>
            <a:ext cx="214314" cy="214314"/>
            <a:chOff x="3357554" y="1714488"/>
            <a:chExt cx="214314" cy="214314"/>
          </a:xfrm>
        </p:grpSpPr>
        <p:cxnSp>
          <p:nvCxnSpPr>
            <p:cNvPr id="28" name="رابط مستقيم 27"/>
            <p:cNvCxnSpPr/>
            <p:nvPr/>
          </p:nvCxnSpPr>
          <p:spPr>
            <a:xfrm rot="16200000" flipV="1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رابط مستقيم 28"/>
            <p:cNvCxnSpPr/>
            <p:nvPr/>
          </p:nvCxnSpPr>
          <p:spPr>
            <a:xfrm rot="5400000">
              <a:off x="3357554" y="1714488"/>
              <a:ext cx="2143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مربع نص 29"/>
          <p:cNvSpPr txBox="1"/>
          <p:nvPr/>
        </p:nvSpPr>
        <p:spPr>
          <a:xfrm>
            <a:off x="4500562" y="4429132"/>
            <a:ext cx="4905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  </a:t>
            </a:r>
            <a:endParaRPr lang="en-US" sz="1400" dirty="0"/>
          </a:p>
        </p:txBody>
      </p:sp>
      <p:cxnSp>
        <p:nvCxnSpPr>
          <p:cNvPr id="31" name="رابط مستقيم 30"/>
          <p:cNvCxnSpPr/>
          <p:nvPr/>
        </p:nvCxnSpPr>
        <p:spPr>
          <a:xfrm rot="10800000">
            <a:off x="6929454" y="492919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>
            <a:off x="357158" y="3429000"/>
            <a:ext cx="4905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  </a:t>
            </a:r>
            <a:endParaRPr lang="en-US" sz="1400" dirty="0"/>
          </a:p>
        </p:txBody>
      </p:sp>
    </p:spTree>
  </p:cSld>
  <p:clrMapOvr>
    <a:masterClrMapping/>
  </p:clrMapOvr>
  <p:transition spd="slow">
    <p:wheel spokes="2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>
                <a:alpha val="1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srgbClr val="FFFF00">
                <a:alpha val="40000"/>
              </a:srgbClr>
            </a:outerShdw>
          </a:effectLst>
        </p:spPr>
        <p:txBody>
          <a:bodyPr/>
          <a:lstStyle/>
          <a:p>
            <a:pPr rtl="1"/>
            <a:r>
              <a:rPr lang="ar-IQ" dirty="0" smtClean="0">
                <a:cs typeface="PT Bold Heading" pitchFamily="2" charset="-78"/>
              </a:rPr>
              <a:t>الحركة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4911741"/>
          </a:xfrm>
          <a:effectLst>
            <a:outerShdw blurRad="50800" dist="38100" dir="18900000" algn="b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نسبية الحركة .</a:t>
            </a:r>
          </a:p>
          <a:p>
            <a:pPr algn="r" rtl="1">
              <a:buNone/>
            </a:pPr>
            <a:endParaRPr lang="ar-IQ" b="1" dirty="0" smtClean="0"/>
          </a:p>
          <a:p>
            <a:pPr algn="r" rtl="1"/>
            <a:r>
              <a:rPr lang="ar-IQ" b="1" dirty="0" smtClean="0">
                <a:solidFill>
                  <a:srgbClr val="0070C0"/>
                </a:solidFill>
              </a:rPr>
              <a:t>النظام ألأحداثي للحركة .</a:t>
            </a:r>
          </a:p>
          <a:p>
            <a:pPr algn="r" rtl="1">
              <a:buNone/>
            </a:pPr>
            <a:endParaRPr lang="ar-IQ" b="1" dirty="0" smtClean="0"/>
          </a:p>
          <a:p>
            <a:pPr algn="r" rtl="1"/>
            <a:r>
              <a:rPr lang="ar-IQ" b="1" dirty="0" smtClean="0">
                <a:solidFill>
                  <a:srgbClr val="7030A0"/>
                </a:solidFill>
              </a:rPr>
              <a:t>أنواع أو أشكال الحركات .</a:t>
            </a:r>
          </a:p>
          <a:p>
            <a:pPr algn="r" rtl="1"/>
            <a:r>
              <a:rPr lang="ar-IQ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من حيث المسار الهندسي للحركة :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chemeClr val="accent4">
                    <a:lumMod val="50000"/>
                  </a:schemeClr>
                </a:solidFill>
              </a:rPr>
              <a:t> الحركة الانتقالية (المستقيمة )       الحركة الدائرية        الحركة المركبة (العامة)</a:t>
            </a:r>
          </a:p>
          <a:p>
            <a:pPr algn="r" rtl="1"/>
            <a:r>
              <a:rPr lang="ar-IQ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من حيث المسار الزمني :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chemeClr val="accent4">
                    <a:lumMod val="50000"/>
                  </a:schemeClr>
                </a:solidFill>
              </a:rPr>
              <a:t> حركة منتظمة            حركة غير منتظمة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7" name="رابط مستقيم 6"/>
          <p:cNvCxnSpPr/>
          <p:nvPr/>
        </p:nvCxnSpPr>
        <p:spPr>
          <a:xfrm rot="10800000">
            <a:off x="1142976" y="2786058"/>
            <a:ext cx="2571768" cy="1588"/>
          </a:xfrm>
          <a:prstGeom prst="line">
            <a:avLst/>
          </a:prstGeom>
          <a:ln w="25400" cmpd="sng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1357290" y="2000240"/>
            <a:ext cx="2214578" cy="1500198"/>
          </a:xfrm>
          <a:prstGeom prst="line">
            <a:avLst/>
          </a:prstGeom>
          <a:ln w="25400" cmpd="sng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1177901" y="2678107"/>
            <a:ext cx="2500330" cy="1588"/>
          </a:xfrm>
          <a:prstGeom prst="line">
            <a:avLst/>
          </a:prstGeom>
          <a:ln w="25400" cmpd="sng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rot="10800000" flipV="1">
            <a:off x="1285852" y="3000372"/>
            <a:ext cx="571504" cy="3571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rot="10800000">
            <a:off x="1357290" y="2643182"/>
            <a:ext cx="652466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 rot="5400000">
            <a:off x="2009756" y="3581400"/>
            <a:ext cx="552456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مربع نص 33"/>
          <p:cNvSpPr txBox="1"/>
          <p:nvPr/>
        </p:nvSpPr>
        <p:spPr>
          <a:xfrm>
            <a:off x="2000232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dirty="0" smtClean="0"/>
              <a:t>عمودي</a:t>
            </a:r>
            <a:endParaRPr lang="en-US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3428992" y="164305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dirty="0" smtClean="0"/>
              <a:t>أفقي</a:t>
            </a:r>
            <a:endParaRPr lang="en-US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3714744" y="257174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dirty="0" smtClean="0"/>
              <a:t>أفقي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3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xit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1" presetClass="exit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1" presetClass="exit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/>
            <a:r>
              <a:rPr lang="ar-IQ" sz="2800" b="1" dirty="0" smtClean="0"/>
              <a:t>المحاور والمسطحات .</a:t>
            </a:r>
          </a:p>
          <a:p>
            <a:pPr algn="r" rtl="1">
              <a:buNone/>
            </a:pPr>
            <a:r>
              <a:rPr lang="ar-IQ" sz="2400" b="1" dirty="0" smtClean="0"/>
              <a:t>                                المحاور</a:t>
            </a:r>
          </a:p>
          <a:p>
            <a:pPr algn="ctr" rtl="1">
              <a:buNone/>
            </a:pPr>
            <a:endParaRPr lang="ar-IQ" sz="2400" b="1" dirty="0" smtClean="0"/>
          </a:p>
          <a:p>
            <a:pPr algn="r" rtl="1">
              <a:buNone/>
            </a:pPr>
            <a:r>
              <a:rPr lang="ar-IQ" sz="2400" b="1" dirty="0" smtClean="0"/>
              <a:t>المحور العميق           المحور العرضي          المحور الطولي</a:t>
            </a:r>
          </a:p>
          <a:p>
            <a:pPr algn="r" rtl="1">
              <a:buNone/>
            </a:pPr>
            <a:endParaRPr lang="ar-IQ" sz="2400" b="1" dirty="0" smtClean="0"/>
          </a:p>
          <a:p>
            <a:pPr algn="r" rtl="1">
              <a:buNone/>
            </a:pPr>
            <a:endParaRPr lang="ar-IQ" sz="2400" b="1" dirty="0" smtClean="0"/>
          </a:p>
          <a:p>
            <a:pPr algn="r" rtl="1">
              <a:buNone/>
            </a:pPr>
            <a:endParaRPr lang="ar-IQ" sz="2400" b="1" dirty="0" smtClean="0"/>
          </a:p>
          <a:p>
            <a:pPr algn="r" rtl="1">
              <a:buNone/>
            </a:pPr>
            <a:endParaRPr lang="ar-IQ" sz="2400" b="1" dirty="0" smtClean="0"/>
          </a:p>
          <a:p>
            <a:pPr algn="r" rtl="1">
              <a:buNone/>
            </a:pPr>
            <a:r>
              <a:rPr lang="ar-IQ" sz="2400" b="1" dirty="0" smtClean="0"/>
              <a:t>                              المسطحات </a:t>
            </a:r>
          </a:p>
          <a:p>
            <a:pPr algn="r" rtl="1">
              <a:buNone/>
            </a:pPr>
            <a:endParaRPr lang="ar-IQ" sz="2400" b="1" dirty="0" smtClean="0"/>
          </a:p>
          <a:p>
            <a:pPr algn="r" rtl="1">
              <a:buNone/>
            </a:pPr>
            <a:r>
              <a:rPr lang="ar-IQ" sz="2400" b="1" dirty="0" smtClean="0"/>
              <a:t>المسطح الأمامي        المسطح الجانبي          المسطح العريض</a:t>
            </a:r>
          </a:p>
          <a:p>
            <a:pPr algn="r" rtl="1">
              <a:buNone/>
            </a:pPr>
            <a:endParaRPr lang="ar-IQ" sz="2800" b="1" dirty="0" smtClean="0"/>
          </a:p>
          <a:p>
            <a:pPr algn="r" rtl="1">
              <a:buNone/>
            </a:pPr>
            <a:endParaRPr lang="en-US" sz="2400" b="1" dirty="0"/>
          </a:p>
        </p:txBody>
      </p:sp>
      <p:grpSp>
        <p:nvGrpSpPr>
          <p:cNvPr id="20" name="مجموعة 19"/>
          <p:cNvGrpSpPr/>
          <p:nvPr/>
        </p:nvGrpSpPr>
        <p:grpSpPr>
          <a:xfrm>
            <a:off x="3143240" y="1571612"/>
            <a:ext cx="4787934" cy="500860"/>
            <a:chOff x="2214546" y="1785132"/>
            <a:chExt cx="4787934" cy="500860"/>
          </a:xfrm>
        </p:grpSpPr>
        <p:cxnSp>
          <p:nvCxnSpPr>
            <p:cNvPr id="12" name="رابط كسهم مستقيم 11"/>
            <p:cNvCxnSpPr/>
            <p:nvPr/>
          </p:nvCxnSpPr>
          <p:spPr>
            <a:xfrm rot="5400000">
              <a:off x="2072464" y="2142322"/>
              <a:ext cx="28575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>
              <a:off x="2215340" y="1999446"/>
              <a:ext cx="4786346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كسهم مستقيم 17"/>
            <p:cNvCxnSpPr/>
            <p:nvPr/>
          </p:nvCxnSpPr>
          <p:spPr>
            <a:xfrm rot="5400000">
              <a:off x="4322761" y="2034371"/>
              <a:ext cx="50006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كسهم مستقيم 18"/>
            <p:cNvCxnSpPr/>
            <p:nvPr/>
          </p:nvCxnSpPr>
          <p:spPr>
            <a:xfrm rot="5400000">
              <a:off x="6858810" y="2142322"/>
              <a:ext cx="28575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مجموعة 22"/>
          <p:cNvGrpSpPr/>
          <p:nvPr/>
        </p:nvGrpSpPr>
        <p:grpSpPr>
          <a:xfrm>
            <a:off x="3214678" y="4572008"/>
            <a:ext cx="4787934" cy="500860"/>
            <a:chOff x="2214546" y="1785132"/>
            <a:chExt cx="4787934" cy="500860"/>
          </a:xfrm>
        </p:grpSpPr>
        <p:cxnSp>
          <p:nvCxnSpPr>
            <p:cNvPr id="24" name="رابط كسهم مستقيم 23"/>
            <p:cNvCxnSpPr/>
            <p:nvPr/>
          </p:nvCxnSpPr>
          <p:spPr>
            <a:xfrm rot="5400000">
              <a:off x="2072464" y="2142322"/>
              <a:ext cx="28575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رابط مستقيم 24"/>
            <p:cNvCxnSpPr/>
            <p:nvPr/>
          </p:nvCxnSpPr>
          <p:spPr>
            <a:xfrm rot="10800000">
              <a:off x="2215340" y="1999446"/>
              <a:ext cx="4786346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كسهم مستقيم 25"/>
            <p:cNvCxnSpPr/>
            <p:nvPr/>
          </p:nvCxnSpPr>
          <p:spPr>
            <a:xfrm rot="5400000">
              <a:off x="4322761" y="2034371"/>
              <a:ext cx="50006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رابط كسهم مستقيم 26"/>
            <p:cNvCxnSpPr/>
            <p:nvPr/>
          </p:nvCxnSpPr>
          <p:spPr>
            <a:xfrm rot="5400000">
              <a:off x="6858810" y="2142322"/>
              <a:ext cx="28575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مجموعة 164"/>
          <p:cNvGrpSpPr/>
          <p:nvPr/>
        </p:nvGrpSpPr>
        <p:grpSpPr>
          <a:xfrm>
            <a:off x="4500562" y="2771161"/>
            <a:ext cx="1785950" cy="914400"/>
            <a:chOff x="4500562" y="2771161"/>
            <a:chExt cx="1785950" cy="914400"/>
          </a:xfrm>
        </p:grpSpPr>
        <p:cxnSp>
          <p:nvCxnSpPr>
            <p:cNvPr id="40" name="رابط مستقيم 39"/>
            <p:cNvCxnSpPr/>
            <p:nvPr/>
          </p:nvCxnSpPr>
          <p:spPr>
            <a:xfrm rot="10800000">
              <a:off x="5572134" y="3214686"/>
              <a:ext cx="71437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متوازي أضلاع 40"/>
            <p:cNvSpPr/>
            <p:nvPr/>
          </p:nvSpPr>
          <p:spPr>
            <a:xfrm rot="20321110">
              <a:off x="5282423" y="2771161"/>
              <a:ext cx="571504" cy="914400"/>
            </a:xfrm>
            <a:prstGeom prst="parallelogram">
              <a:avLst>
                <a:gd name="adj" fmla="val 11479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رابط مستقيم 41"/>
            <p:cNvCxnSpPr/>
            <p:nvPr/>
          </p:nvCxnSpPr>
          <p:spPr>
            <a:xfrm rot="10800000">
              <a:off x="4500562" y="3214687"/>
              <a:ext cx="785818" cy="8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مجموعة 145"/>
          <p:cNvGrpSpPr/>
          <p:nvPr/>
        </p:nvGrpSpPr>
        <p:grpSpPr>
          <a:xfrm>
            <a:off x="642909" y="428604"/>
            <a:ext cx="2500331" cy="1857388"/>
            <a:chOff x="642909" y="500042"/>
            <a:chExt cx="2500331" cy="1857388"/>
          </a:xfrm>
        </p:grpSpPr>
        <p:grpSp>
          <p:nvGrpSpPr>
            <p:cNvPr id="128" name="مجموعة 127"/>
            <p:cNvGrpSpPr/>
            <p:nvPr/>
          </p:nvGrpSpPr>
          <p:grpSpPr>
            <a:xfrm>
              <a:off x="642909" y="1285860"/>
              <a:ext cx="2500331" cy="358778"/>
              <a:chOff x="214282" y="4857760"/>
              <a:chExt cx="2500331" cy="358778"/>
            </a:xfrm>
          </p:grpSpPr>
          <p:cxnSp>
            <p:nvCxnSpPr>
              <p:cNvPr id="76" name="رابط مستقيم 75"/>
              <p:cNvCxnSpPr/>
              <p:nvPr/>
            </p:nvCxnSpPr>
            <p:spPr>
              <a:xfrm>
                <a:off x="214282" y="5214950"/>
                <a:ext cx="192882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1785918" y="4857760"/>
                <a:ext cx="92869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 rot="10800000" flipV="1">
                <a:off x="2143109" y="4857760"/>
                <a:ext cx="571504" cy="3571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785786" y="4857760"/>
                <a:ext cx="42862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 rot="10800000" flipV="1">
                <a:off x="214282" y="4857760"/>
                <a:ext cx="571504" cy="3571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مجموعة 144"/>
            <p:cNvGrpSpPr/>
            <p:nvPr/>
          </p:nvGrpSpPr>
          <p:grpSpPr>
            <a:xfrm>
              <a:off x="1071537" y="500042"/>
              <a:ext cx="1643074" cy="1857388"/>
              <a:chOff x="1071537" y="500042"/>
              <a:chExt cx="1643074" cy="1857388"/>
            </a:xfrm>
          </p:grpSpPr>
          <p:sp>
            <p:nvSpPr>
              <p:cNvPr id="74" name="مستطيل 73"/>
              <p:cNvSpPr/>
              <p:nvPr/>
            </p:nvSpPr>
            <p:spPr>
              <a:xfrm>
                <a:off x="1657336" y="500042"/>
                <a:ext cx="557210" cy="17145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مجموعة 126"/>
              <p:cNvGrpSpPr/>
              <p:nvPr/>
            </p:nvGrpSpPr>
            <p:grpSpPr>
              <a:xfrm>
                <a:off x="1071537" y="642918"/>
                <a:ext cx="1643074" cy="1714512"/>
                <a:chOff x="642910" y="4214818"/>
                <a:chExt cx="1643074" cy="1714512"/>
              </a:xfrm>
            </p:grpSpPr>
            <p:cxnSp>
              <p:nvCxnSpPr>
                <p:cNvPr id="92" name="رابط مستقيم 91"/>
                <p:cNvCxnSpPr/>
                <p:nvPr/>
              </p:nvCxnSpPr>
              <p:spPr>
                <a:xfrm rot="5400000" flipH="1" flipV="1">
                  <a:off x="500034" y="4643446"/>
                  <a:ext cx="1428760" cy="1143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رابط مستقيم 97"/>
                <p:cNvCxnSpPr/>
                <p:nvPr/>
              </p:nvCxnSpPr>
              <p:spPr>
                <a:xfrm rot="5400000" flipH="1" flipV="1">
                  <a:off x="1000100" y="4357694"/>
                  <a:ext cx="1428760" cy="1143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رابط مستقيم 98"/>
                <p:cNvCxnSpPr/>
                <p:nvPr/>
              </p:nvCxnSpPr>
              <p:spPr>
                <a:xfrm rot="10800000" flipV="1">
                  <a:off x="1714480" y="4214818"/>
                  <a:ext cx="571504" cy="35719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رابط مستقيم 99"/>
                <p:cNvCxnSpPr/>
                <p:nvPr/>
              </p:nvCxnSpPr>
              <p:spPr>
                <a:xfrm rot="10800000" flipV="1">
                  <a:off x="642910" y="5572140"/>
                  <a:ext cx="571504" cy="35719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رابط كسهم مستقيم 52"/>
              <p:cNvCxnSpPr/>
              <p:nvPr/>
            </p:nvCxnSpPr>
            <p:spPr>
              <a:xfrm rot="5400000" flipH="1" flipV="1">
                <a:off x="1320776" y="1393017"/>
                <a:ext cx="1215240" cy="79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كسهم مستقيم 56"/>
              <p:cNvCxnSpPr/>
              <p:nvPr/>
            </p:nvCxnSpPr>
            <p:spPr>
              <a:xfrm rot="5400000">
                <a:off x="1500165" y="1071546"/>
                <a:ext cx="857256" cy="7143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كسهم مستقيم 54"/>
              <p:cNvCxnSpPr/>
              <p:nvPr/>
            </p:nvCxnSpPr>
            <p:spPr>
              <a:xfrm rot="10800000">
                <a:off x="1214413" y="1428736"/>
                <a:ext cx="135732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1" name="مجموعة 160"/>
          <p:cNvGrpSpPr/>
          <p:nvPr/>
        </p:nvGrpSpPr>
        <p:grpSpPr>
          <a:xfrm>
            <a:off x="7500959" y="2714620"/>
            <a:ext cx="1071569" cy="914400"/>
            <a:chOff x="7500959" y="2714620"/>
            <a:chExt cx="1071569" cy="914400"/>
          </a:xfrm>
        </p:grpSpPr>
        <p:cxnSp>
          <p:nvCxnSpPr>
            <p:cNvPr id="33" name="رابط مستقيم 32"/>
            <p:cNvCxnSpPr/>
            <p:nvPr/>
          </p:nvCxnSpPr>
          <p:spPr>
            <a:xfrm rot="10800000" flipV="1">
              <a:off x="8286776" y="2714620"/>
              <a:ext cx="285752" cy="2143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رابط مستقيم 36"/>
            <p:cNvCxnSpPr/>
            <p:nvPr/>
          </p:nvCxnSpPr>
          <p:spPr>
            <a:xfrm rot="10800000" flipV="1">
              <a:off x="7500959" y="3143248"/>
              <a:ext cx="500067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متوازي أضلاع 33"/>
            <p:cNvSpPr/>
            <p:nvPr/>
          </p:nvSpPr>
          <p:spPr>
            <a:xfrm>
              <a:off x="7715272" y="2714620"/>
              <a:ext cx="571504" cy="914400"/>
            </a:xfrm>
            <a:prstGeom prst="parallelogram">
              <a:avLst>
                <a:gd name="adj" fmla="val 11479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مجموعة 175"/>
          <p:cNvGrpSpPr/>
          <p:nvPr/>
        </p:nvGrpSpPr>
        <p:grpSpPr>
          <a:xfrm>
            <a:off x="2571855" y="2575151"/>
            <a:ext cx="914400" cy="1425353"/>
            <a:chOff x="2571855" y="2575151"/>
            <a:chExt cx="914400" cy="1425353"/>
          </a:xfrm>
        </p:grpSpPr>
        <p:grpSp>
          <p:nvGrpSpPr>
            <p:cNvPr id="175" name="مجموعة 174"/>
            <p:cNvGrpSpPr/>
            <p:nvPr/>
          </p:nvGrpSpPr>
          <p:grpSpPr>
            <a:xfrm>
              <a:off x="2571855" y="2575151"/>
              <a:ext cx="914400" cy="1067761"/>
              <a:chOff x="2571855" y="2575151"/>
              <a:chExt cx="914400" cy="1067761"/>
            </a:xfrm>
          </p:grpSpPr>
          <p:sp>
            <p:nvSpPr>
              <p:cNvPr id="50" name="متوازي أضلاع 49"/>
              <p:cNvSpPr/>
              <p:nvPr/>
            </p:nvSpPr>
            <p:spPr>
              <a:xfrm rot="4348779">
                <a:off x="2743303" y="2899960"/>
                <a:ext cx="571504" cy="914400"/>
              </a:xfrm>
              <a:prstGeom prst="parallelogram">
                <a:avLst>
                  <a:gd name="adj" fmla="val 11479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رابط مستقيم 50"/>
              <p:cNvCxnSpPr/>
              <p:nvPr/>
            </p:nvCxnSpPr>
            <p:spPr>
              <a:xfrm rot="16200000">
                <a:off x="2637763" y="2937752"/>
                <a:ext cx="72679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رابط مستقيم 171"/>
            <p:cNvCxnSpPr/>
            <p:nvPr/>
          </p:nvCxnSpPr>
          <p:spPr>
            <a:xfrm rot="16200000" flipV="1">
              <a:off x="2821769" y="3821908"/>
              <a:ext cx="35719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ssolve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  <a:effectLst>
            <a:outerShdw blurRad="50800" dist="38100" dir="8100000" algn="tr" rotWithShape="0">
              <a:srgbClr val="FFFF00">
                <a:alpha val="40000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التأثير الميكانيكي للعضلات.</a:t>
            </a:r>
            <a:br>
              <a:rPr lang="ar-IQ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00266"/>
            <a:ext cx="8229600" cy="3328998"/>
          </a:xfrm>
          <a:effectLst>
            <a:outerShdw blurRad="50800" dist="38100" dir="8100000" algn="tr" rotWithShape="0">
              <a:srgbClr val="FFFF00">
                <a:alpha val="40000"/>
              </a:srgbClr>
            </a:outerShdw>
          </a:effectLst>
        </p:spPr>
        <p:txBody>
          <a:bodyPr>
            <a:normAutofit/>
          </a:bodyPr>
          <a:lstStyle/>
          <a:p>
            <a:pPr algn="r" rtl="1"/>
            <a:r>
              <a:rPr lang="ar-IQ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عضلة محركة .</a:t>
            </a:r>
          </a:p>
          <a:p>
            <a:pPr algn="r" rtl="1"/>
            <a:r>
              <a:rPr lang="ar-IQ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عضلة محركة مساعدة .</a:t>
            </a:r>
          </a:p>
          <a:p>
            <a:pPr algn="r" rtl="1"/>
            <a:r>
              <a:rPr lang="ar-IQ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عضلة مقابلة أو مضادة .</a:t>
            </a:r>
          </a:p>
          <a:p>
            <a:pPr algn="r" rtl="1"/>
            <a:r>
              <a:rPr lang="ar-IQ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عضلة مثبتة .</a:t>
            </a:r>
          </a:p>
          <a:p>
            <a:pPr algn="r" rtl="1"/>
            <a:r>
              <a:rPr lang="ar-IQ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عضلة معادلة .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58246" cy="1785950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                      </a:t>
            </a:r>
            <a:br>
              <a:rPr lang="ar-IQ" dirty="0" smtClean="0"/>
            </a:br>
            <a:r>
              <a:rPr lang="ar-IQ" dirty="0" smtClean="0"/>
              <a:t>                       </a:t>
            </a:r>
            <a:r>
              <a:rPr lang="ar-IQ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الكينماتيك</a:t>
            </a:r>
            <a:br>
              <a:rPr lang="ar-IQ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</a:br>
            <a:r>
              <a:rPr lang="ar-IQ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         </a:t>
            </a:r>
            <a:br>
              <a:rPr lang="ar-IQ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</a:br>
            <a:r>
              <a:rPr lang="ar-IQ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الخطي المستقيم                             الزاوي</a:t>
            </a:r>
            <a:r>
              <a:rPr lang="ar-IQ" sz="3100" b="1" dirty="0" smtClean="0"/>
              <a:t/>
            </a:r>
            <a:br>
              <a:rPr lang="ar-IQ" sz="3100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03473"/>
            <a:ext cx="8229600" cy="4054485"/>
          </a:xfrm>
        </p:spPr>
        <p:txBody>
          <a:bodyPr/>
          <a:lstStyle/>
          <a:p>
            <a:pPr algn="r" rtl="1"/>
            <a:r>
              <a:rPr lang="ar-IQ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الكينماتيك الخطي المستقيم .</a:t>
            </a:r>
          </a:p>
          <a:p>
            <a:pPr algn="r" rtl="1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المسافة الخطية .</a:t>
            </a:r>
          </a:p>
          <a:p>
            <a:pPr algn="r" rtl="1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الإزاحة الخطية .</a:t>
            </a:r>
          </a:p>
          <a:p>
            <a:pPr algn="r" rtl="1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السرعة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، السرعة المتجهة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Velocity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، متوسط السرعة ، السرعة اللحظية ، السرعة كمية متجهة .</a:t>
            </a:r>
          </a:p>
          <a:p>
            <a:pPr algn="r" rtl="1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التعجيل (الموجب ، السالب) .</a:t>
            </a:r>
          </a:p>
          <a:p>
            <a:pPr algn="r" rtl="1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حركة المقذوفات.</a:t>
            </a:r>
          </a:p>
          <a:p>
            <a:pPr algn="r" rtl="1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العتلات .</a:t>
            </a:r>
          </a:p>
          <a:p>
            <a:pPr algn="r" rtl="1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الكميات القياسية والكميات المتجهة </a:t>
            </a:r>
            <a:r>
              <a:rPr lang="ar-IQ" sz="2400" b="1" dirty="0" smtClean="0"/>
              <a:t>.</a:t>
            </a:r>
          </a:p>
          <a:p>
            <a:pPr algn="r" rtl="1"/>
            <a:endParaRPr lang="ar-IQ" sz="2000" b="1" dirty="0" smtClean="0"/>
          </a:p>
          <a:p>
            <a:pPr algn="r" rtl="1"/>
            <a:endParaRPr lang="ar-IQ" b="1" dirty="0" smtClean="0"/>
          </a:p>
          <a:p>
            <a:pPr algn="r" rtl="1"/>
            <a:endParaRPr lang="en-US" dirty="0"/>
          </a:p>
        </p:txBody>
      </p:sp>
      <p:sp>
        <p:nvSpPr>
          <p:cNvPr id="4" name="قوس كبير أيمن 3"/>
          <p:cNvSpPr/>
          <p:nvPr/>
        </p:nvSpPr>
        <p:spPr>
          <a:xfrm rot="16200000">
            <a:off x="4275391" y="-632109"/>
            <a:ext cx="500066" cy="3621623"/>
          </a:xfrm>
          <a:prstGeom prst="rightBrace">
            <a:avLst>
              <a:gd name="adj1" fmla="val 9822"/>
              <a:gd name="adj2" fmla="val 49911"/>
            </a:avLst>
          </a:prstGeom>
          <a:ln w="38100" cap="rnd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xit" presetSubtype="3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xit" presetSubtype="3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xit" presetSubtype="3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xit" presetSubtype="3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xit" presetSubtype="3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xit" presetSubtype="3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xit" presetSubtype="3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xit" presetSubtype="3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المسافة الخطية : كمية قياسية ، وحدة قياسها (م) .</a:t>
            </a:r>
            <a:b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الإزاحة الخطية : كمية متجهة ، وحدة قياسها (م) . </a:t>
            </a:r>
            <a:b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</a:p>
          <a:p>
            <a:pPr algn="r" rtl="1"/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السرعة 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: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المسافة  بالرموز   م   وحدة قياسها (م/ثا) .</a:t>
            </a:r>
          </a:p>
          <a:p>
            <a:pPr algn="r" rtl="1">
              <a:buNone/>
            </a:pP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الزمن              ن  </a:t>
            </a:r>
          </a:p>
          <a:p>
            <a:pPr algn="r" rtl="1"/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السرعة المتجهة 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Velocity</a:t>
            </a:r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: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الإزاحة  بالرموز   ز   وحدة قياسها (م/ثا) .</a:t>
            </a:r>
          </a:p>
          <a:p>
            <a:pPr algn="r" rtl="1">
              <a:buNone/>
            </a:pP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الزمن               ن  </a:t>
            </a:r>
            <a:endParaRPr lang="ar-IQ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متوسط السرعة :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السرعة الابتدائية + السرعة الثانية   وحدة قياسها (م/ثا) .</a:t>
            </a:r>
          </a:p>
          <a:p>
            <a:pPr algn="r" rtl="1">
              <a:buNone/>
            </a:pP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2  </a:t>
            </a:r>
            <a:endParaRPr lang="ar-IQ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السرعة اللحظية :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أصغر فرق بالمسافة  بالرموز      م   وحدة قياسها (م/ثا) .</a:t>
            </a:r>
          </a:p>
          <a:p>
            <a:pPr algn="r" rtl="1">
              <a:buNone/>
            </a:pP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أصغر فرق بالزمن                 ن  </a:t>
            </a:r>
          </a:p>
          <a:p>
            <a:pPr algn="r" rtl="1"/>
            <a:endParaRPr lang="ar-IQ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endParaRPr lang="en-US" sz="2800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5072066" y="2643182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>
            <a:off x="4000496" y="264318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3929058" y="350043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>
            <a:off x="2786050" y="350043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3286116" y="4356105"/>
            <a:ext cx="285752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ثلث متساوي الساقين 13"/>
          <p:cNvSpPr/>
          <p:nvPr/>
        </p:nvSpPr>
        <p:spPr>
          <a:xfrm>
            <a:off x="3428992" y="5357826"/>
            <a:ext cx="214314" cy="214314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مثلث متساوي الساقين 14"/>
          <p:cNvSpPr/>
          <p:nvPr/>
        </p:nvSpPr>
        <p:spPr>
          <a:xfrm>
            <a:off x="3428992" y="4929198"/>
            <a:ext cx="214314" cy="21431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رابط مستقيم 16"/>
          <p:cNvCxnSpPr/>
          <p:nvPr/>
        </p:nvCxnSpPr>
        <p:spPr>
          <a:xfrm rot="10800000">
            <a:off x="4500562" y="5286388"/>
            <a:ext cx="164307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10800000">
            <a:off x="3000364" y="5286388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السرعة كمية متجهة </a:t>
            </a:r>
            <a:b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542928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IQ" dirty="0" smtClean="0"/>
              <a:t>السرعتان باتجاه واحد :                                       </a:t>
            </a:r>
            <a:r>
              <a:rPr lang="ar-IQ" sz="2000" dirty="0" smtClean="0"/>
              <a:t>7م/ثا</a:t>
            </a:r>
          </a:p>
          <a:p>
            <a:pPr algn="r" rtl="1"/>
            <a:r>
              <a:rPr lang="ar-IQ" dirty="0" smtClean="0"/>
              <a:t>السرعتان متعاكستان :                                       </a:t>
            </a:r>
            <a:r>
              <a:rPr lang="ar-IQ" sz="2000" dirty="0" smtClean="0"/>
              <a:t>5م/ثا</a:t>
            </a:r>
            <a:endParaRPr lang="ar-IQ" dirty="0" smtClean="0"/>
          </a:p>
          <a:p>
            <a:pPr algn="r" rtl="1"/>
            <a:r>
              <a:rPr lang="ar-IQ" dirty="0" smtClean="0"/>
              <a:t>السرعتان متعامدتان : </a:t>
            </a:r>
            <a:r>
              <a:rPr lang="ar-IQ" sz="2000" dirty="0" err="1" smtClean="0"/>
              <a:t>م</a:t>
            </a:r>
            <a:r>
              <a:rPr lang="ar-IQ" sz="2000" dirty="0" smtClean="0"/>
              <a:t>  = (أ ب) + (أ ج)</a:t>
            </a:r>
          </a:p>
          <a:p>
            <a:pPr algn="r" rtl="1">
              <a:buNone/>
            </a:pPr>
            <a:r>
              <a:rPr lang="ar-IQ" sz="2000" dirty="0" smtClean="0"/>
              <a:t>                                              ظا = المقابل</a:t>
            </a:r>
          </a:p>
          <a:p>
            <a:pPr algn="r" rtl="1">
              <a:buNone/>
            </a:pPr>
            <a:r>
              <a:rPr lang="ar-IQ" sz="2000" dirty="0" smtClean="0"/>
              <a:t>                                                     المجاور</a:t>
            </a:r>
          </a:p>
          <a:p>
            <a:pPr algn="r" rtl="1"/>
            <a:r>
              <a:rPr lang="ar-IQ" dirty="0" smtClean="0"/>
              <a:t>السرعتان غير متعامدتان :</a:t>
            </a:r>
          </a:p>
          <a:p>
            <a:pPr algn="r" rtl="1">
              <a:buNone/>
            </a:pPr>
            <a:r>
              <a:rPr lang="ar-IQ" sz="2200" dirty="0" smtClean="0"/>
              <a:t>  م  = أ ب + أ ج  + 2   أ ب   أ ج     ج</a:t>
            </a:r>
            <a:r>
              <a:rPr lang="ar-IQ" sz="2200" dirty="0" err="1" smtClean="0"/>
              <a:t>تا</a:t>
            </a:r>
            <a:r>
              <a:rPr lang="ar-IQ" sz="2200" dirty="0" smtClean="0"/>
              <a:t>      ب </a:t>
            </a:r>
            <a:r>
              <a:rPr lang="ar-IQ" sz="2200" dirty="0" err="1" smtClean="0"/>
              <a:t>أ</a:t>
            </a:r>
            <a:r>
              <a:rPr lang="ar-IQ" sz="2200" dirty="0" smtClean="0"/>
              <a:t> ج</a:t>
            </a:r>
          </a:p>
          <a:p>
            <a:pPr algn="r" rtl="1">
              <a:buNone/>
            </a:pPr>
            <a:endParaRPr lang="ar-IQ" sz="2200" dirty="0" smtClean="0"/>
          </a:p>
          <a:p>
            <a:pPr algn="r" rtl="1">
              <a:buNone/>
            </a:pPr>
            <a:r>
              <a:rPr lang="ar-IQ" sz="2200" dirty="0" smtClean="0"/>
              <a:t>  ظا =    </a:t>
            </a:r>
            <a:r>
              <a:rPr lang="ar-IQ" sz="2200" dirty="0" err="1" smtClean="0"/>
              <a:t>أ</a:t>
            </a:r>
            <a:r>
              <a:rPr lang="ar-IQ" sz="2200" dirty="0" smtClean="0"/>
              <a:t> ب جا      ب أ ج</a:t>
            </a:r>
          </a:p>
          <a:p>
            <a:pPr algn="r" rtl="1">
              <a:buNone/>
            </a:pPr>
            <a:r>
              <a:rPr lang="ar-IQ" sz="2200" dirty="0" smtClean="0"/>
              <a:t>        أ </a:t>
            </a:r>
            <a:r>
              <a:rPr lang="ar-IQ" sz="2200" dirty="0" err="1" smtClean="0"/>
              <a:t>ج</a:t>
            </a:r>
            <a:r>
              <a:rPr lang="ar-IQ" sz="2200" dirty="0" smtClean="0"/>
              <a:t> + أب </a:t>
            </a:r>
            <a:r>
              <a:rPr lang="ar-IQ" sz="2200" dirty="0" err="1" smtClean="0"/>
              <a:t>جتا</a:t>
            </a:r>
            <a:r>
              <a:rPr lang="ar-IQ" sz="2200" dirty="0" smtClean="0"/>
              <a:t>      ب </a:t>
            </a:r>
            <a:r>
              <a:rPr lang="ar-IQ" sz="2200" dirty="0" err="1" smtClean="0"/>
              <a:t>أ</a:t>
            </a:r>
            <a:r>
              <a:rPr lang="ar-IQ" sz="2200" dirty="0" smtClean="0"/>
              <a:t> ج</a:t>
            </a:r>
          </a:p>
          <a:p>
            <a:pPr algn="r" rtl="1"/>
            <a:endParaRPr lang="ar-IQ" dirty="0" smtClean="0"/>
          </a:p>
          <a:p>
            <a:pPr algn="r" rtl="1"/>
            <a:r>
              <a:rPr lang="ar-IQ" dirty="0" smtClean="0"/>
              <a:t>السرعة على خط منحني : </a:t>
            </a:r>
            <a:r>
              <a:rPr lang="ar-IQ" sz="2000" dirty="0" smtClean="0"/>
              <a:t>المسافة على محيط الدائرة باتجاه المماس </a:t>
            </a:r>
          </a:p>
          <a:p>
            <a:pPr algn="r" rtl="1">
              <a:buNone/>
            </a:pPr>
            <a:r>
              <a:rPr lang="ar-IQ" sz="2000" dirty="0" smtClean="0"/>
              <a:t>                                                                     الزمن</a:t>
            </a:r>
          </a:p>
          <a:p>
            <a:pPr algn="r" rtl="1">
              <a:buNone/>
            </a:pPr>
            <a:endParaRPr lang="en-US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>
            <a:off x="3071802" y="1357298"/>
            <a:ext cx="21431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>
            <a:off x="1571604" y="1357298"/>
            <a:ext cx="150019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مجموعة 85"/>
          <p:cNvGrpSpPr/>
          <p:nvPr/>
        </p:nvGrpSpPr>
        <p:grpSpPr>
          <a:xfrm>
            <a:off x="4643438" y="3500438"/>
            <a:ext cx="357190" cy="287340"/>
            <a:chOff x="4214810" y="4714884"/>
            <a:chExt cx="428628" cy="287340"/>
          </a:xfrm>
        </p:grpSpPr>
        <p:cxnSp>
          <p:nvCxnSpPr>
            <p:cNvPr id="26" name="رابط كسهم مستقيم 25"/>
            <p:cNvCxnSpPr/>
            <p:nvPr/>
          </p:nvCxnSpPr>
          <p:spPr>
            <a:xfrm rot="10800000">
              <a:off x="4214810" y="5000636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رابط كسهم مستقيم 27"/>
            <p:cNvCxnSpPr/>
            <p:nvPr/>
          </p:nvCxnSpPr>
          <p:spPr>
            <a:xfrm rot="16200000" flipV="1">
              <a:off x="4393405" y="4750603"/>
              <a:ext cx="285752" cy="2143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رابط مستقيم 41"/>
          <p:cNvCxnSpPr/>
          <p:nvPr/>
        </p:nvCxnSpPr>
        <p:spPr>
          <a:xfrm rot="5400000" flipH="1" flipV="1">
            <a:off x="4679157" y="1321579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 flipH="1" flipV="1">
            <a:off x="4179885" y="1320785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5400000" flipH="1" flipV="1">
            <a:off x="3608381" y="1320785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5400000" flipH="1" flipV="1">
            <a:off x="2606661" y="1320785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 flipH="1" flipV="1">
            <a:off x="2106594" y="1320785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مجموعة 187"/>
          <p:cNvGrpSpPr/>
          <p:nvPr/>
        </p:nvGrpSpPr>
        <p:grpSpPr>
          <a:xfrm>
            <a:off x="1643042" y="1785926"/>
            <a:ext cx="3500462" cy="73820"/>
            <a:chOff x="1428728" y="2356636"/>
            <a:chExt cx="3500462" cy="73820"/>
          </a:xfrm>
        </p:grpSpPr>
        <p:cxnSp>
          <p:nvCxnSpPr>
            <p:cNvPr id="9" name="رابط كسهم مستقيم 8"/>
            <p:cNvCxnSpPr/>
            <p:nvPr/>
          </p:nvCxnSpPr>
          <p:spPr>
            <a:xfrm rot="10800000">
              <a:off x="2428860" y="2428868"/>
              <a:ext cx="250033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كسهم مستقيم 10"/>
            <p:cNvCxnSpPr/>
            <p:nvPr/>
          </p:nvCxnSpPr>
          <p:spPr>
            <a:xfrm>
              <a:off x="1428728" y="2428868"/>
              <a:ext cx="100013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رابط مستقيم 52"/>
            <p:cNvCxnSpPr/>
            <p:nvPr/>
          </p:nvCxnSpPr>
          <p:spPr>
            <a:xfrm rot="5400000" flipH="1" flipV="1">
              <a:off x="4394994" y="2392355"/>
              <a:ext cx="7143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رابط مستقيم 53"/>
            <p:cNvCxnSpPr/>
            <p:nvPr/>
          </p:nvCxnSpPr>
          <p:spPr>
            <a:xfrm rot="5400000" flipH="1" flipV="1">
              <a:off x="3895722" y="2391561"/>
              <a:ext cx="7143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رابط مستقيم 54"/>
            <p:cNvCxnSpPr/>
            <p:nvPr/>
          </p:nvCxnSpPr>
          <p:spPr>
            <a:xfrm rot="5400000" flipH="1" flipV="1">
              <a:off x="3392479" y="2392355"/>
              <a:ext cx="7143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رابط مستقيم 55"/>
            <p:cNvCxnSpPr/>
            <p:nvPr/>
          </p:nvCxnSpPr>
          <p:spPr>
            <a:xfrm rot="5400000" flipH="1" flipV="1">
              <a:off x="2892413" y="2391561"/>
              <a:ext cx="7143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رابط مستقيم 56"/>
            <p:cNvCxnSpPr/>
            <p:nvPr/>
          </p:nvCxnSpPr>
          <p:spPr>
            <a:xfrm rot="5400000" flipH="1" flipV="1">
              <a:off x="1892281" y="2391561"/>
              <a:ext cx="7143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مربع نص 64"/>
          <p:cNvSpPr txBox="1"/>
          <p:nvPr/>
        </p:nvSpPr>
        <p:spPr>
          <a:xfrm>
            <a:off x="5286380" y="2000240"/>
            <a:ext cx="31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500562" y="1978215"/>
            <a:ext cx="31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3857620" y="1978215"/>
            <a:ext cx="31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cxnSp>
        <p:nvCxnSpPr>
          <p:cNvPr id="71" name="رابط مستقيم 70"/>
          <p:cNvCxnSpPr/>
          <p:nvPr/>
        </p:nvCxnSpPr>
        <p:spPr>
          <a:xfrm rot="10800000">
            <a:off x="4500562" y="271462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8215338" y="3429000"/>
            <a:ext cx="31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6973738" y="3478413"/>
            <a:ext cx="31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7545242" y="3478413"/>
            <a:ext cx="31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grpSp>
        <p:nvGrpSpPr>
          <p:cNvPr id="95" name="مجموعة 94"/>
          <p:cNvGrpSpPr/>
          <p:nvPr/>
        </p:nvGrpSpPr>
        <p:grpSpPr>
          <a:xfrm>
            <a:off x="6786578" y="4214818"/>
            <a:ext cx="357190" cy="215902"/>
            <a:chOff x="4214810" y="4714884"/>
            <a:chExt cx="428628" cy="287340"/>
          </a:xfrm>
        </p:grpSpPr>
        <p:cxnSp>
          <p:nvCxnSpPr>
            <p:cNvPr id="96" name="رابط كسهم مستقيم 95"/>
            <p:cNvCxnSpPr/>
            <p:nvPr/>
          </p:nvCxnSpPr>
          <p:spPr>
            <a:xfrm rot="10800000">
              <a:off x="4214810" y="5000636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رابط كسهم مستقيم 96"/>
            <p:cNvCxnSpPr/>
            <p:nvPr/>
          </p:nvCxnSpPr>
          <p:spPr>
            <a:xfrm rot="16200000" flipV="1">
              <a:off x="4393405" y="4750603"/>
              <a:ext cx="285752" cy="2143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مجموعة 97"/>
          <p:cNvGrpSpPr/>
          <p:nvPr/>
        </p:nvGrpSpPr>
        <p:grpSpPr>
          <a:xfrm>
            <a:off x="6500826" y="4572008"/>
            <a:ext cx="357190" cy="215902"/>
            <a:chOff x="4214810" y="4714884"/>
            <a:chExt cx="428628" cy="287340"/>
          </a:xfrm>
        </p:grpSpPr>
        <p:cxnSp>
          <p:nvCxnSpPr>
            <p:cNvPr id="99" name="رابط كسهم مستقيم 98"/>
            <p:cNvCxnSpPr/>
            <p:nvPr/>
          </p:nvCxnSpPr>
          <p:spPr>
            <a:xfrm rot="10800000">
              <a:off x="4214810" y="5000636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رابط كسهم مستقيم 99"/>
            <p:cNvCxnSpPr/>
            <p:nvPr/>
          </p:nvCxnSpPr>
          <p:spPr>
            <a:xfrm rot="16200000" flipV="1">
              <a:off x="4393405" y="4750603"/>
              <a:ext cx="285752" cy="2143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رابط مستقيم 101"/>
          <p:cNvCxnSpPr/>
          <p:nvPr/>
        </p:nvCxnSpPr>
        <p:spPr>
          <a:xfrm rot="10800000">
            <a:off x="5857884" y="4572008"/>
            <a:ext cx="21431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رابط مستقيم 104"/>
          <p:cNvCxnSpPr/>
          <p:nvPr/>
        </p:nvCxnSpPr>
        <p:spPr>
          <a:xfrm>
            <a:off x="1227992" y="2478282"/>
            <a:ext cx="1143008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مربع نص 119"/>
          <p:cNvSpPr txBox="1"/>
          <p:nvPr/>
        </p:nvSpPr>
        <p:spPr>
          <a:xfrm>
            <a:off x="1071538" y="3764165"/>
            <a:ext cx="241468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أ</a:t>
            </a:r>
            <a:endParaRPr lang="en-US" sz="1400" dirty="0"/>
          </a:p>
        </p:txBody>
      </p:sp>
      <p:sp>
        <p:nvSpPr>
          <p:cNvPr id="121" name="مربع نص 120"/>
          <p:cNvSpPr txBox="1"/>
          <p:nvPr/>
        </p:nvSpPr>
        <p:spPr>
          <a:xfrm>
            <a:off x="2357422" y="3692727"/>
            <a:ext cx="241468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ج</a:t>
            </a:r>
            <a:endParaRPr lang="en-US" sz="1400" dirty="0"/>
          </a:p>
        </p:txBody>
      </p:sp>
      <p:sp>
        <p:nvSpPr>
          <p:cNvPr id="122" name="مربع نص 121"/>
          <p:cNvSpPr txBox="1"/>
          <p:nvPr/>
        </p:nvSpPr>
        <p:spPr>
          <a:xfrm>
            <a:off x="955816" y="2143116"/>
            <a:ext cx="321083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ب  </a:t>
            </a:r>
            <a:endParaRPr lang="en-US" sz="1400" dirty="0"/>
          </a:p>
        </p:txBody>
      </p:sp>
      <p:sp>
        <p:nvSpPr>
          <p:cNvPr id="125" name="مربع نص 124"/>
          <p:cNvSpPr txBox="1"/>
          <p:nvPr/>
        </p:nvSpPr>
        <p:spPr>
          <a:xfrm>
            <a:off x="2044516" y="2857497"/>
            <a:ext cx="165385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م</a:t>
            </a:r>
            <a:endParaRPr lang="en-US" sz="1400" dirty="0"/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1214414" y="3713164"/>
            <a:ext cx="135732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rot="5400000" flipH="1" flipV="1">
            <a:off x="619975" y="3084711"/>
            <a:ext cx="1215240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 rot="5400000" flipH="1" flipV="1">
            <a:off x="1928792" y="3071808"/>
            <a:ext cx="1143008" cy="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رابط كسهم مستقيم 108"/>
          <p:cNvCxnSpPr/>
          <p:nvPr/>
        </p:nvCxnSpPr>
        <p:spPr>
          <a:xfrm flipV="1">
            <a:off x="1227992" y="2500306"/>
            <a:ext cx="1272306" cy="11924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قوس 125"/>
          <p:cNvSpPr/>
          <p:nvPr/>
        </p:nvSpPr>
        <p:spPr>
          <a:xfrm>
            <a:off x="1357290" y="3549851"/>
            <a:ext cx="214314" cy="214314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رابط كسهم مستقيم 34"/>
          <p:cNvCxnSpPr>
            <a:stCxn id="128" idx="3"/>
          </p:cNvCxnSpPr>
          <p:nvPr/>
        </p:nvCxnSpPr>
        <p:spPr>
          <a:xfrm flipV="1">
            <a:off x="3000364" y="4379719"/>
            <a:ext cx="1544482" cy="560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>
            <a:stCxn id="128" idx="3"/>
          </p:cNvCxnSpPr>
          <p:nvPr/>
        </p:nvCxnSpPr>
        <p:spPr>
          <a:xfrm flipV="1">
            <a:off x="3000364" y="3951091"/>
            <a:ext cx="901540" cy="9891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>
            <a:stCxn id="128" idx="3"/>
          </p:cNvCxnSpPr>
          <p:nvPr/>
        </p:nvCxnSpPr>
        <p:spPr>
          <a:xfrm>
            <a:off x="3000364" y="4940211"/>
            <a:ext cx="1401606" cy="110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قوس 126"/>
          <p:cNvSpPr/>
          <p:nvPr/>
        </p:nvSpPr>
        <p:spPr>
          <a:xfrm>
            <a:off x="3071802" y="4643446"/>
            <a:ext cx="357190" cy="500066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مربع نص 127"/>
          <p:cNvSpPr txBox="1"/>
          <p:nvPr/>
        </p:nvSpPr>
        <p:spPr>
          <a:xfrm>
            <a:off x="2687458" y="4786322"/>
            <a:ext cx="312906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أ</a:t>
            </a:r>
            <a:endParaRPr lang="en-US" sz="1400" dirty="0"/>
          </a:p>
        </p:txBody>
      </p:sp>
      <p:sp>
        <p:nvSpPr>
          <p:cNvPr id="129" name="مربع نص 128"/>
          <p:cNvSpPr txBox="1"/>
          <p:nvPr/>
        </p:nvSpPr>
        <p:spPr>
          <a:xfrm>
            <a:off x="4330532" y="4786322"/>
            <a:ext cx="312906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ج</a:t>
            </a:r>
            <a:endParaRPr lang="en-US" sz="1400" dirty="0"/>
          </a:p>
        </p:txBody>
      </p:sp>
      <p:sp>
        <p:nvSpPr>
          <p:cNvPr id="130" name="مربع نص 129"/>
          <p:cNvSpPr txBox="1"/>
          <p:nvPr/>
        </p:nvSpPr>
        <p:spPr>
          <a:xfrm>
            <a:off x="3643306" y="3665339"/>
            <a:ext cx="312906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ب</a:t>
            </a:r>
            <a:endParaRPr lang="en-US" sz="1400" dirty="0"/>
          </a:p>
        </p:txBody>
      </p:sp>
      <p:sp>
        <p:nvSpPr>
          <p:cNvPr id="131" name="مربع نص 130"/>
          <p:cNvSpPr txBox="1"/>
          <p:nvPr/>
        </p:nvSpPr>
        <p:spPr>
          <a:xfrm>
            <a:off x="3714744" y="4214818"/>
            <a:ext cx="214314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ar-IQ" sz="1400" dirty="0" smtClean="0"/>
              <a:t>م</a:t>
            </a:r>
            <a:endParaRPr lang="en-US" sz="1400" dirty="0"/>
          </a:p>
        </p:txBody>
      </p:sp>
      <p:cxnSp>
        <p:nvCxnSpPr>
          <p:cNvPr id="255" name="رابط مستقيم 254"/>
          <p:cNvCxnSpPr/>
          <p:nvPr/>
        </p:nvCxnSpPr>
        <p:spPr>
          <a:xfrm rot="10800000">
            <a:off x="1928794" y="5857892"/>
            <a:ext cx="314327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2" name="مجموعة 331"/>
          <p:cNvGrpSpPr/>
          <p:nvPr/>
        </p:nvGrpSpPr>
        <p:grpSpPr>
          <a:xfrm>
            <a:off x="5429256" y="3643314"/>
            <a:ext cx="142876" cy="142876"/>
            <a:chOff x="5429256" y="3643314"/>
            <a:chExt cx="142876" cy="142876"/>
          </a:xfrm>
        </p:grpSpPr>
        <p:cxnSp>
          <p:nvCxnSpPr>
            <p:cNvPr id="262" name="رابط مستقيم 261"/>
            <p:cNvCxnSpPr/>
            <p:nvPr/>
          </p:nvCxnSpPr>
          <p:spPr>
            <a:xfrm rot="5400000">
              <a:off x="5429256" y="3643314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رابط مستقيم 263"/>
            <p:cNvCxnSpPr/>
            <p:nvPr/>
          </p:nvCxnSpPr>
          <p:spPr>
            <a:xfrm rot="16200000" flipH="1">
              <a:off x="5429256" y="3643314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مجموعة 273"/>
          <p:cNvGrpSpPr/>
          <p:nvPr/>
        </p:nvGrpSpPr>
        <p:grpSpPr>
          <a:xfrm>
            <a:off x="428596" y="5000636"/>
            <a:ext cx="1358116" cy="1571636"/>
            <a:chOff x="570678" y="5214950"/>
            <a:chExt cx="1358116" cy="1571636"/>
          </a:xfrm>
        </p:grpSpPr>
        <p:sp>
          <p:nvSpPr>
            <p:cNvPr id="265" name="قوس ممتلئ 264"/>
            <p:cNvSpPr/>
            <p:nvPr/>
          </p:nvSpPr>
          <p:spPr>
            <a:xfrm>
              <a:off x="571472" y="5572140"/>
              <a:ext cx="1285884" cy="1214446"/>
            </a:xfrm>
            <a:prstGeom prst="blockArc">
              <a:avLst>
                <a:gd name="adj1" fmla="val 10800000"/>
                <a:gd name="adj2" fmla="val 20975709"/>
                <a:gd name="adj3" fmla="val 0"/>
              </a:avLst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67" name="رابط كسهم مستقيم 266"/>
            <p:cNvCxnSpPr>
              <a:stCxn id="265" idx="0"/>
            </p:cNvCxnSpPr>
            <p:nvPr/>
          </p:nvCxnSpPr>
          <p:spPr>
            <a:xfrm rot="5400000" flipH="1">
              <a:off x="124985" y="5732875"/>
              <a:ext cx="892180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رابط كسهم مستقيم 268"/>
            <p:cNvCxnSpPr/>
            <p:nvPr/>
          </p:nvCxnSpPr>
          <p:spPr>
            <a:xfrm flipV="1">
              <a:off x="714348" y="5214950"/>
              <a:ext cx="857256" cy="57150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رابط كسهم مستقيم 270"/>
            <p:cNvCxnSpPr/>
            <p:nvPr/>
          </p:nvCxnSpPr>
          <p:spPr>
            <a:xfrm>
              <a:off x="1214414" y="5572140"/>
              <a:ext cx="714380" cy="1428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3" name="مجموعة 332"/>
          <p:cNvGrpSpPr/>
          <p:nvPr/>
        </p:nvGrpSpPr>
        <p:grpSpPr>
          <a:xfrm>
            <a:off x="6429388" y="3643314"/>
            <a:ext cx="142876" cy="142876"/>
            <a:chOff x="5429256" y="3643314"/>
            <a:chExt cx="142876" cy="142876"/>
          </a:xfrm>
        </p:grpSpPr>
        <p:cxnSp>
          <p:nvCxnSpPr>
            <p:cNvPr id="334" name="رابط مستقيم 333"/>
            <p:cNvCxnSpPr/>
            <p:nvPr/>
          </p:nvCxnSpPr>
          <p:spPr>
            <a:xfrm rot="5400000">
              <a:off x="5429256" y="3643314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رابط مستقيم 334"/>
            <p:cNvCxnSpPr/>
            <p:nvPr/>
          </p:nvCxnSpPr>
          <p:spPr>
            <a:xfrm rot="16200000" flipH="1">
              <a:off x="5429256" y="3643314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6" name="مجموعة 335"/>
          <p:cNvGrpSpPr/>
          <p:nvPr/>
        </p:nvGrpSpPr>
        <p:grpSpPr>
          <a:xfrm>
            <a:off x="5929322" y="3643314"/>
            <a:ext cx="142876" cy="142876"/>
            <a:chOff x="5429256" y="3643314"/>
            <a:chExt cx="142876" cy="142876"/>
          </a:xfrm>
        </p:grpSpPr>
        <p:cxnSp>
          <p:nvCxnSpPr>
            <p:cNvPr id="337" name="رابط مستقيم 336"/>
            <p:cNvCxnSpPr/>
            <p:nvPr/>
          </p:nvCxnSpPr>
          <p:spPr>
            <a:xfrm rot="5400000">
              <a:off x="5429256" y="3643314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رابط مستقيم 337"/>
            <p:cNvCxnSpPr/>
            <p:nvPr/>
          </p:nvCxnSpPr>
          <p:spPr>
            <a:xfrm rot="16200000" flipH="1">
              <a:off x="5429256" y="3643314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lus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التعجيل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03407"/>
            <a:ext cx="8229600" cy="4840303"/>
          </a:xfrm>
        </p:spPr>
        <p:txBody>
          <a:bodyPr/>
          <a:lstStyle/>
          <a:p>
            <a:pPr algn="r" rtl="1"/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التعجيل الموجب : السرعة النهائية – السرعة الابتدائية      وحدة القياس ( 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/ثا  ) . </a:t>
            </a:r>
          </a:p>
          <a:p>
            <a:pPr algn="r" rtl="1">
              <a:buNone/>
            </a:pP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الزمن</a:t>
            </a:r>
          </a:p>
          <a:p>
            <a:pPr algn="r" rtl="1">
              <a:buNone/>
            </a:pPr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التعجيل السالب :  السرعة النهائية – السرعة الابتدائية      وحدة القياس ( 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/ثا  ) . </a:t>
            </a:r>
          </a:p>
          <a:p>
            <a:pPr algn="r" rtl="1">
              <a:buNone/>
            </a:pP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الزمن</a:t>
            </a:r>
          </a:p>
          <a:p>
            <a:pPr algn="r" rtl="1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التعجيل الآني (اللحظي) : أصغر فرق بالسرعة  بالرموز      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وحدة القياس ( 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/ثا  ) .</a:t>
            </a:r>
          </a:p>
          <a:p>
            <a:pPr algn="r" rtl="1">
              <a:buNone/>
            </a:pP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أصغر فرق بالزمن                  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4572000" y="4427543"/>
            <a:ext cx="157163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>
            <a:off x="3071802" y="442754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ثلث متساوي الساقين 7"/>
          <p:cNvSpPr/>
          <p:nvPr/>
        </p:nvSpPr>
        <p:spPr>
          <a:xfrm>
            <a:off x="3286116" y="4143380"/>
            <a:ext cx="214314" cy="21431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ثلث متساوي الساقين 8"/>
          <p:cNvSpPr/>
          <p:nvPr/>
        </p:nvSpPr>
        <p:spPr>
          <a:xfrm>
            <a:off x="3286116" y="4500570"/>
            <a:ext cx="214314" cy="21431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ربع نص 9"/>
          <p:cNvSpPr txBox="1"/>
          <p:nvPr/>
        </p:nvSpPr>
        <p:spPr>
          <a:xfrm>
            <a:off x="1142976" y="390704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573304" y="169246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  <p:cxnSp>
        <p:nvCxnSpPr>
          <p:cNvPr id="13" name="رابط مستقيم 12"/>
          <p:cNvCxnSpPr/>
          <p:nvPr/>
        </p:nvCxnSpPr>
        <p:spPr>
          <a:xfrm rot="10800000">
            <a:off x="3786182" y="2214554"/>
            <a:ext cx="292895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10800000">
            <a:off x="3786182" y="3357562"/>
            <a:ext cx="292895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1573304" y="276403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1400" dirty="0" smtClean="0"/>
              <a:t>2</a:t>
            </a:r>
            <a:endParaRPr lang="en-US" sz="1400" dirty="0"/>
          </a:p>
        </p:txBody>
      </p:sp>
    </p:spTree>
  </p:cSld>
  <p:clrMapOvr>
    <a:masterClrMapping/>
  </p:clrMapOvr>
  <p:transition spd="slow">
    <p:blinds dir="vert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1093</Words>
  <Application>Microsoft Office PowerPoint</Application>
  <PresentationFormat>عرض على الشاشة (3:4)‏</PresentationFormat>
  <Paragraphs>253</Paragraphs>
  <Slides>20</Slides>
  <Notes>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علم البايوميكانيك Bio-mechanic </vt:lpstr>
      <vt:lpstr>علم البايوميكانيك Bio-mechanic </vt:lpstr>
      <vt:lpstr>الحركة</vt:lpstr>
      <vt:lpstr>الشريحة 4</vt:lpstr>
      <vt:lpstr>التأثير الميكانيكي للعضلات. </vt:lpstr>
      <vt:lpstr>                                                الكينماتيك                          الخطي المستقيم                             الزاوي    </vt:lpstr>
      <vt:lpstr>المسافة الخطية : كمية قياسية ، وحدة قياسها (م) . الإزاحة الخطية : كمية متجهة ، وحدة قياسها (م) .  </vt:lpstr>
      <vt:lpstr>السرعة كمية متجهة  </vt:lpstr>
      <vt:lpstr>التعجيل</vt:lpstr>
      <vt:lpstr>حركة المقذوفات </vt:lpstr>
      <vt:lpstr>* العوامل الرئيسية التي تقرر زاوية الانطلاق في حركة المقذوفات إذا كان هناك تباين بين مستوى الانطلاق ومستوى الهبوط هي :           1- الفرق بين مستويات الانطلاق الهبوط     2- سرعة المقذوف        3- مقاومة الهواء </vt:lpstr>
      <vt:lpstr>العتلات  </vt:lpstr>
      <vt:lpstr>الكميات القياسية والكميات المتجهة . </vt:lpstr>
      <vt:lpstr>الكينماتيك الزاوي </vt:lpstr>
      <vt:lpstr>التعجيل الزاوي ، التعجيل المماسي ، التعجيل القطري . </vt:lpstr>
      <vt:lpstr>الكينتك  الخطي (المستقيم)                        الزاوي</vt:lpstr>
      <vt:lpstr>القوة ، ومواصفاتها ، النيوتن</vt:lpstr>
      <vt:lpstr>القدرة</vt:lpstr>
      <vt:lpstr>الكينتيك الزاوي</vt:lpstr>
      <vt:lpstr>الكينتيك الزاوي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البايوميكانيك</dc:title>
  <dc:creator>dr</dc:creator>
  <cp:lastModifiedBy>dr</cp:lastModifiedBy>
  <cp:revision>91</cp:revision>
  <dcterms:created xsi:type="dcterms:W3CDTF">2009-04-17T03:06:06Z</dcterms:created>
  <dcterms:modified xsi:type="dcterms:W3CDTF">2009-05-09T08:20:20Z</dcterms:modified>
</cp:coreProperties>
</file>